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6.xml" ContentType="application/vnd.openxmlformats-officedocument.drawingml.chart+xml"/>
  <Override PartName="/ppt/theme/theme1.xml" ContentType="application/vnd.openxmlformats-officedocument.theme+xml"/>
  <Override PartName="/ppt/slideLayouts/slideLayout6.xml" ContentType="application/vnd.openxmlformats-officedocument.presentationml.slideLayout+xml"/>
  <Override PartName="/docProps/app.xml" ContentType="application/vnd.openxmlformats-officedocument.extended-properties+xml"/>
  <Override PartName="/ppt/presentation.xml" ContentType="application/vnd.openxmlformats-officedocument.presentationml.presentation.main+xml"/>
  <Override PartName="/ppt/theme/themeOverride5.xml" ContentType="application/vnd.openxmlformats-officedocument.themeOverride+xml"/>
  <Override PartName="/ppt/slideLayouts/slideLayout7.xml" ContentType="application/vnd.openxmlformats-officedocument.presentationml.slideLayout+xml"/>
  <Override PartName="/ppt/theme/theme3.xml" ContentType="application/vnd.openxmlformats-officedocument.theme+xml"/>
  <Override PartName="/ppt/charts/chart4.xml" ContentType="application/vnd.openxmlformats-officedocument.drawingml.chart+xml"/>
  <Override PartName="/ppt/presProps.xml" ContentType="application/vnd.openxmlformats-officedocument.presentationml.presProps+xml"/>
  <Default Extension="jpeg" ContentType="image/jpeg"/>
  <Override PartName="/ppt/charts/chart1.xml" ContentType="application/vnd.openxmlformats-officedocument.drawingml.chart+xml"/>
  <Override PartName="/ppt/drawings/drawing1.xml" ContentType="application/vnd.openxmlformats-officedocument.drawingml.chartshapes+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Default Extension="png" ContentType="image/png"/>
  <Override PartName="/ppt/slideLayouts/slideLayout11.xml" ContentType="application/vnd.openxmlformats-officedocument.presentationml.slideLayout+xml"/>
  <Override PartName="/ppt/charts/chart2.xml" ContentType="application/vnd.openxmlformats-officedocument.drawingml.chart+xml"/>
  <Override PartName="/ppt/theme/themeOverride2.xml" ContentType="application/vnd.openxmlformats-officedocument.themeOverr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viewProps.xml" ContentType="application/vnd.openxmlformats-officedocument.presentationml.viewProps+xml"/>
  <Override PartName="/ppt/theme/themeOverride1.xml" ContentType="application/vnd.openxmlformats-officedocument.themeOverride+xml"/>
  <Override PartName="/ppt/slideMasters/slideMaster1.xml" ContentType="application/vnd.openxmlformats-officedocument.presentationml.slideMaster+xml"/>
  <Override PartName="/ppt/charts/chart3.xml" ContentType="application/vnd.openxmlformats-officedocument.drawingml.chart+xml"/>
  <Override PartName="/ppt/theme/themeOverride4.xml" ContentType="application/vnd.openxmlformats-officedocument.themeOverride+xml"/>
  <Default Extension="bin" ContentType="application/vnd.openxmlformats-officedocument.presentationml.printerSettings"/>
  <Override PartName="/ppt/charts/chart5.xml" ContentType="application/vnd.openxmlformats-officedocument.drawingml.chart+xml"/>
  <Override PartName="/docProps/core.xml" ContentType="application/vnd.openxmlformats-package.core-properties+xml"/>
  <Default Extension="rels" ContentType="application/vnd.openxmlformats-package.relationships+xml"/>
  <Override PartName="/ppt/handoutMasters/handoutMaster1.xml" ContentType="application/vnd.openxmlformats-officedocument.presentationml.handoutMaster+xml"/>
  <Override PartName="/ppt/theme/themeOverride6.xml" ContentType="application/vnd.openxmlformats-officedocument.themeOverride+xml"/>
  <Override PartName="/ppt/theme/themeOverride3.xml" ContentType="application/vnd.openxmlformats-officedocument.themeOverr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notesMasterIdLst>
    <p:notesMasterId r:id="rId3"/>
  </p:notesMasterIdLst>
  <p:handoutMasterIdLst>
    <p:handoutMasterId r:id="rId4"/>
  </p:handoutMasterIdLst>
  <p:sldIdLst>
    <p:sldId id="256" r:id="rId2"/>
  </p:sldIdLst>
  <p:sldSz cx="43853100" cy="36580763"/>
  <p:notesSz cx="36626800" cy="51955700"/>
  <p:defaultTextStyle>
    <a:defPPr>
      <a:defRPr lang="en-GB"/>
    </a:defPPr>
    <a:lvl1pPr algn="ctr" rtl="0" fontAlgn="base">
      <a:spcBef>
        <a:spcPct val="0"/>
      </a:spcBef>
      <a:spcAft>
        <a:spcPct val="0"/>
      </a:spcAft>
      <a:defRPr sz="2400" b="1" i="1" kern="1200">
        <a:solidFill>
          <a:srgbClr val="000000"/>
        </a:solidFill>
        <a:latin typeface="Times New Roman" pitchFamily="18" charset="0"/>
        <a:ea typeface="ＭＳ Ｐゴシック" pitchFamily="34" charset="-128"/>
        <a:cs typeface="+mn-cs"/>
      </a:defRPr>
    </a:lvl1pPr>
    <a:lvl2pPr marL="457200" algn="ctr" rtl="0" fontAlgn="base">
      <a:spcBef>
        <a:spcPct val="0"/>
      </a:spcBef>
      <a:spcAft>
        <a:spcPct val="0"/>
      </a:spcAft>
      <a:defRPr sz="2400" b="1" i="1" kern="1200">
        <a:solidFill>
          <a:srgbClr val="000000"/>
        </a:solidFill>
        <a:latin typeface="Times New Roman" pitchFamily="18" charset="0"/>
        <a:ea typeface="ＭＳ Ｐゴシック" pitchFamily="34" charset="-128"/>
        <a:cs typeface="+mn-cs"/>
      </a:defRPr>
    </a:lvl2pPr>
    <a:lvl3pPr marL="914400" algn="ctr" rtl="0" fontAlgn="base">
      <a:spcBef>
        <a:spcPct val="0"/>
      </a:spcBef>
      <a:spcAft>
        <a:spcPct val="0"/>
      </a:spcAft>
      <a:defRPr sz="2400" b="1" i="1" kern="1200">
        <a:solidFill>
          <a:srgbClr val="000000"/>
        </a:solidFill>
        <a:latin typeface="Times New Roman" pitchFamily="18" charset="0"/>
        <a:ea typeface="ＭＳ Ｐゴシック" pitchFamily="34" charset="-128"/>
        <a:cs typeface="+mn-cs"/>
      </a:defRPr>
    </a:lvl3pPr>
    <a:lvl4pPr marL="1371600" algn="ctr" rtl="0" fontAlgn="base">
      <a:spcBef>
        <a:spcPct val="0"/>
      </a:spcBef>
      <a:spcAft>
        <a:spcPct val="0"/>
      </a:spcAft>
      <a:defRPr sz="2400" b="1" i="1" kern="1200">
        <a:solidFill>
          <a:srgbClr val="000000"/>
        </a:solidFill>
        <a:latin typeface="Times New Roman" pitchFamily="18" charset="0"/>
        <a:ea typeface="ＭＳ Ｐゴシック" pitchFamily="34" charset="-128"/>
        <a:cs typeface="+mn-cs"/>
      </a:defRPr>
    </a:lvl4pPr>
    <a:lvl5pPr marL="1828800" algn="ctr" rtl="0" fontAlgn="base">
      <a:spcBef>
        <a:spcPct val="0"/>
      </a:spcBef>
      <a:spcAft>
        <a:spcPct val="0"/>
      </a:spcAft>
      <a:defRPr sz="2400" b="1" i="1" kern="1200">
        <a:solidFill>
          <a:srgbClr val="000000"/>
        </a:solidFill>
        <a:latin typeface="Times New Roman" pitchFamily="18" charset="0"/>
        <a:ea typeface="ＭＳ Ｐゴシック" pitchFamily="34" charset="-128"/>
        <a:cs typeface="+mn-cs"/>
      </a:defRPr>
    </a:lvl5pPr>
    <a:lvl6pPr marL="2286000" algn="l" defTabSz="914400" rtl="0" eaLnBrk="1" latinLnBrk="0" hangingPunct="1">
      <a:defRPr sz="2400" b="1" i="1" kern="1200">
        <a:solidFill>
          <a:srgbClr val="000000"/>
        </a:solidFill>
        <a:latin typeface="Times New Roman" pitchFamily="18" charset="0"/>
        <a:ea typeface="ＭＳ Ｐゴシック" pitchFamily="34" charset="-128"/>
        <a:cs typeface="+mn-cs"/>
      </a:defRPr>
    </a:lvl6pPr>
    <a:lvl7pPr marL="2743200" algn="l" defTabSz="914400" rtl="0" eaLnBrk="1" latinLnBrk="0" hangingPunct="1">
      <a:defRPr sz="2400" b="1" i="1" kern="1200">
        <a:solidFill>
          <a:srgbClr val="000000"/>
        </a:solidFill>
        <a:latin typeface="Times New Roman" pitchFamily="18" charset="0"/>
        <a:ea typeface="ＭＳ Ｐゴシック" pitchFamily="34" charset="-128"/>
        <a:cs typeface="+mn-cs"/>
      </a:defRPr>
    </a:lvl7pPr>
    <a:lvl8pPr marL="3200400" algn="l" defTabSz="914400" rtl="0" eaLnBrk="1" latinLnBrk="0" hangingPunct="1">
      <a:defRPr sz="2400" b="1" i="1" kern="1200">
        <a:solidFill>
          <a:srgbClr val="000000"/>
        </a:solidFill>
        <a:latin typeface="Times New Roman" pitchFamily="18" charset="0"/>
        <a:ea typeface="ＭＳ Ｐゴシック" pitchFamily="34" charset="-128"/>
        <a:cs typeface="+mn-cs"/>
      </a:defRPr>
    </a:lvl8pPr>
    <a:lvl9pPr marL="3657600" algn="l" defTabSz="914400" rtl="0" eaLnBrk="1" latinLnBrk="0" hangingPunct="1">
      <a:defRPr sz="2400" b="1" i="1" kern="1200">
        <a:solidFill>
          <a:srgbClr val="000000"/>
        </a:solidFill>
        <a:latin typeface="Times New Roman" pitchFamily="18"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scaleToFitPaper="1"/>
  <p:clrMru>
    <a:srgbClr val="990000"/>
    <a:srgbClr val="FFD347"/>
    <a:srgbClr val="FFFFFF"/>
    <a:srgbClr val="FBF3D1"/>
    <a:srgbClr val="FFFFB3"/>
    <a:srgbClr val="975050"/>
    <a:srgbClr val="CFD8FD"/>
    <a:srgbClr val="0000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napVertSplitter="1" vertBarState="minimized" horzBarState="maximized">
    <p:restoredLeft sz="15620"/>
    <p:restoredTop sz="94660"/>
  </p:normalViewPr>
  <p:slideViewPr>
    <p:cSldViewPr snapToObjects="1">
      <p:cViewPr>
        <p:scale>
          <a:sx n="50" d="100"/>
          <a:sy n="50" d="100"/>
        </p:scale>
        <p:origin x="5992" y="4072"/>
      </p:cViewPr>
      <p:guideLst>
        <p:guide orient="horz" pos="11522"/>
        <p:guide pos="1381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4" Type="http://schemas.openxmlformats.org/officeDocument/2006/relationships/handoutMaster" Target="handoutMasters/handoutMaster1.xml"/><Relationship Id="rId5" Type="http://schemas.openxmlformats.org/officeDocument/2006/relationships/printerSettings" Target="printerSettings/printerSettings1.bin"/><Relationship Id="rId7"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9" Type="http://schemas.openxmlformats.org/officeDocument/2006/relationships/tableStyles" Target="tableStyles.xml"/><Relationship Id="rId3" Type="http://schemas.openxmlformats.org/officeDocument/2006/relationships/notesMaster" Target="notesMasters/notesMaster1.xml"/><Relationship Id="rId6"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oleObject" Target="file:///C:\Documents%20and%20Settings\Sandy\My%20Documents\Magic%20Briefcase\Final%20Project%20Research\Final%20Project%20attitudes%20Survey%202008%20Results%20v4.xls"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C:\Documents%20and%20Settings\Sandy\My%20Documents\Magic%20Briefcase\Final%20Project%20Research\Final%20Project%20attitudes%20Survey%202008%20Results%20v4.xls"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C:\Documents%20and%20Settings\Sandy\My%20Documents\Magic%20Briefcase\Final%20Project%20Research\Final%20Project%20attitudes%20Survey%202008%20Results%20v4.xls"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oleObject" Target="file:///C:\Documents%20and%20Settings\Sandy\My%20Documents\Magic%20Briefcase\Final%20Project%20Research\Final%20Project%20attitudes%20Survey%202008%20Results%20v4.xls"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oleObject" Target="file:///C:\Documents%20and%20Settings\Sandy\My%20Documents\Magic%20Briefcase\Final%20Project%20Research\Final%20Project%20attitudes%20Survey%202008%20Results%20v4.xls"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oleObject" Target="file:///\\.PSF\.Home\Documents\Magic%20Briefcase\Final%20Project%20Research\Final%20Project%20student%20list%20matched%20and%20coded%20v4.xls" TargetMode="External"/><Relationship Id="rId3" Type="http://schemas.openxmlformats.org/officeDocument/2006/relationships/chartUserShapes" Target="../drawings/drawing1.xml"/><Relationship Id="rId1" Type="http://schemas.openxmlformats.org/officeDocument/2006/relationships/themeOverride" Target="../theme/themeOverride6.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2"/>
  <c:clrMapOvr bg1="lt1" tx1="dk1" bg2="lt2" tx2="dk2" accent1="accent1" accent2="accent2" accent3="accent3" accent4="accent4" accent5="accent5" accent6="accent6" hlink="hlink" folHlink="folHlink"/>
  <c:chart>
    <c:title>
      <c:tx>
        <c:rich>
          <a:bodyPr/>
          <a:lstStyle/>
          <a:p>
            <a:pPr>
              <a:defRPr/>
            </a:pPr>
            <a:r>
              <a:rPr lang="en-CA" dirty="0"/>
              <a:t>Q1 - Did working on the final project affect your overall interest in physics?</a:t>
            </a:r>
          </a:p>
        </c:rich>
      </c:tx>
      <c:layout/>
    </c:title>
    <c:plotArea>
      <c:layout>
        <c:manualLayout>
          <c:layoutTarget val="inner"/>
          <c:xMode val="edge"/>
          <c:yMode val="edge"/>
          <c:x val="0.189878899087256"/>
          <c:y val="0.514523184601924"/>
          <c:w val="0.507616589679942"/>
          <c:h val="0.59741593055494"/>
        </c:manualLayout>
      </c:layout>
      <c:pieChart>
        <c:varyColors val="1"/>
        <c:ser>
          <c:idx val="0"/>
          <c:order val="0"/>
          <c:tx>
            <c:strRef>
              <c:f>'Tables for Poster'!$Y$2</c:f>
              <c:strCache>
                <c:ptCount val="1"/>
                <c:pt idx="0">
                  <c:v>Q1 - Did working on the final project affect your overall interest in physics?</c:v>
                </c:pt>
              </c:strCache>
            </c:strRef>
          </c:tx>
          <c:spPr>
            <a:solidFill>
              <a:srgbClr val="92D050"/>
            </a:solidFill>
          </c:spPr>
          <c:dPt>
            <c:idx val="1"/>
            <c:spPr>
              <a:solidFill>
                <a:srgbClr val="FFC000"/>
              </a:solidFill>
            </c:spPr>
          </c:dPt>
          <c:dPt>
            <c:idx val="2"/>
            <c:spPr>
              <a:solidFill>
                <a:srgbClr val="FF0000"/>
              </a:solidFill>
            </c:spPr>
          </c:dPt>
          <c:dLbls>
            <c:dLbl>
              <c:idx val="2"/>
              <c:layout>
                <c:manualLayout>
                  <c:x val="0.091056916496549"/>
                  <c:y val="0.0967141477107028"/>
                </c:manualLayout>
              </c:layout>
              <c:showVal val="1"/>
            </c:dLbl>
            <c:showVal val="1"/>
            <c:showLeaderLines val="1"/>
          </c:dLbls>
          <c:cat>
            <c:strRef>
              <c:f>'Tables for Poster'!$Z$1:$AB$1</c:f>
              <c:strCache>
                <c:ptCount val="3"/>
                <c:pt idx="0">
                  <c:v>Positive</c:v>
                </c:pt>
                <c:pt idx="1">
                  <c:v>Neutral</c:v>
                </c:pt>
                <c:pt idx="2">
                  <c:v>Negative</c:v>
                </c:pt>
              </c:strCache>
            </c:strRef>
          </c:cat>
          <c:val>
            <c:numRef>
              <c:f>'Tables for Poster'!$Z$2:$AB$2</c:f>
              <c:numCache>
                <c:formatCode>0%</c:formatCode>
                <c:ptCount val="3"/>
                <c:pt idx="0">
                  <c:v>0.356472795497186</c:v>
                </c:pt>
                <c:pt idx="1">
                  <c:v>0.510318949343339</c:v>
                </c:pt>
                <c:pt idx="2">
                  <c:v>0.133208255159475</c:v>
                </c:pt>
              </c:numCache>
            </c:numRef>
          </c:val>
        </c:ser>
        <c:firstSliceAng val="0"/>
      </c:pieChart>
    </c:plotArea>
    <c:plotVisOnly val="1"/>
  </c:chart>
  <c:txPr>
    <a:bodyPr/>
    <a:lstStyle/>
    <a:p>
      <a:pPr>
        <a:defRPr sz="1800"/>
      </a:pPr>
      <a:endParaRPr lang="en-US"/>
    </a:p>
  </c:txPr>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2"/>
  <c:clrMapOvr bg1="lt1" tx1="dk1" bg2="lt2" tx2="dk2" accent1="accent1" accent2="accent2" accent3="accent3" accent4="accent4" accent5="accent5" accent6="accent6" hlink="hlink" folHlink="folHlink"/>
  <c:chart>
    <c:title>
      <c:tx>
        <c:rich>
          <a:bodyPr/>
          <a:lstStyle/>
          <a:p>
            <a:pPr>
              <a:defRPr/>
            </a:pPr>
            <a:r>
              <a:rPr lang="en-CA" dirty="0"/>
              <a:t>Q2 - Did working on the final project affect your confidence in your ability to apply physics to everyday situations?</a:t>
            </a:r>
          </a:p>
        </c:rich>
      </c:tx>
      <c:layout/>
    </c:title>
    <c:plotArea>
      <c:layout>
        <c:manualLayout>
          <c:layoutTarget val="inner"/>
          <c:xMode val="edge"/>
          <c:yMode val="edge"/>
          <c:x val="0.237749238528753"/>
          <c:y val="0.514523184601924"/>
          <c:w val="0.507616589679941"/>
          <c:h val="0.597415930554939"/>
        </c:manualLayout>
      </c:layout>
      <c:pieChart>
        <c:varyColors val="1"/>
        <c:ser>
          <c:idx val="0"/>
          <c:order val="0"/>
          <c:tx>
            <c:strRef>
              <c:f>'Tables for Poster'!$Y$4</c:f>
              <c:strCache>
                <c:ptCount val="1"/>
                <c:pt idx="0">
                  <c:v>Q2 - Did working on the final project affect your confidence in your ability to apply physics to everyday situations?</c:v>
                </c:pt>
              </c:strCache>
            </c:strRef>
          </c:tx>
          <c:spPr>
            <a:solidFill>
              <a:srgbClr val="92D050"/>
            </a:solidFill>
          </c:spPr>
          <c:dPt>
            <c:idx val="1"/>
            <c:spPr>
              <a:solidFill>
                <a:srgbClr val="FFC000"/>
              </a:solidFill>
            </c:spPr>
          </c:dPt>
          <c:dPt>
            <c:idx val="2"/>
            <c:spPr>
              <a:solidFill>
                <a:srgbClr val="FF0000"/>
              </a:solidFill>
            </c:spPr>
          </c:dPt>
          <c:dLbls>
            <c:dLbl>
              <c:idx val="2"/>
              <c:layout>
                <c:manualLayout>
                  <c:x val="0.0643440750461748"/>
                  <c:y val="0.0930418853893264"/>
                </c:manualLayout>
              </c:layout>
              <c:showVal val="1"/>
            </c:dLbl>
            <c:showVal val="1"/>
            <c:showLeaderLines val="1"/>
          </c:dLbls>
          <c:cat>
            <c:strRef>
              <c:f>'Tables for Poster'!$Z$3:$AB$3</c:f>
              <c:strCache>
                <c:ptCount val="3"/>
                <c:pt idx="0">
                  <c:v>Positive</c:v>
                </c:pt>
                <c:pt idx="1">
                  <c:v>Neutral</c:v>
                </c:pt>
                <c:pt idx="2">
                  <c:v>Negative</c:v>
                </c:pt>
              </c:strCache>
            </c:strRef>
          </c:cat>
          <c:val>
            <c:numRef>
              <c:f>'Tables for Poster'!$Z$4:$AB$4</c:f>
              <c:numCache>
                <c:formatCode>0%</c:formatCode>
                <c:ptCount val="3"/>
                <c:pt idx="0">
                  <c:v>0.53470919324578</c:v>
                </c:pt>
                <c:pt idx="1">
                  <c:v>0.375234521575985</c:v>
                </c:pt>
                <c:pt idx="2">
                  <c:v>0.0900562851782367</c:v>
                </c:pt>
              </c:numCache>
            </c:numRef>
          </c:val>
        </c:ser>
        <c:firstSliceAng val="0"/>
      </c:pieChart>
    </c:plotArea>
    <c:plotVisOnly val="1"/>
  </c:chart>
  <c:txPr>
    <a:bodyPr/>
    <a:lstStyle/>
    <a:p>
      <a:pPr>
        <a:defRPr sz="1800"/>
      </a:pPr>
      <a:endParaRPr lang="en-US"/>
    </a:p>
  </c:txPr>
  <c:externalData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style val="2"/>
  <c:clrMapOvr bg1="lt1" tx1="dk1" bg2="lt2" tx2="dk2" accent1="accent1" accent2="accent2" accent3="accent3" accent4="accent4" accent5="accent5" accent6="accent6" hlink="hlink" folHlink="folHlink"/>
  <c:chart>
    <c:title>
      <c:tx>
        <c:rich>
          <a:bodyPr/>
          <a:lstStyle/>
          <a:p>
            <a:pPr>
              <a:defRPr/>
            </a:pPr>
            <a:r>
              <a:rPr lang="en-CA" dirty="0"/>
              <a:t>Q3 - Did working on the final project change your overall impression of the relevance of physics to everyday situations?</a:t>
            </a:r>
          </a:p>
        </c:rich>
      </c:tx>
      <c:layout/>
    </c:title>
    <c:plotArea>
      <c:layout>
        <c:manualLayout>
          <c:layoutTarget val="inner"/>
          <c:xMode val="edge"/>
          <c:yMode val="edge"/>
          <c:x val="0.22935405395221"/>
          <c:y val="0.514523184601924"/>
          <c:w val="0.507616589679941"/>
          <c:h val="0.597415930554939"/>
        </c:manualLayout>
      </c:layout>
      <c:pieChart>
        <c:varyColors val="1"/>
        <c:ser>
          <c:idx val="0"/>
          <c:order val="0"/>
          <c:tx>
            <c:strRef>
              <c:f>'Tables for Poster'!$Y$6</c:f>
              <c:strCache>
                <c:ptCount val="1"/>
                <c:pt idx="0">
                  <c:v>Q3 - Did working on the final project change your overall impression of the relevance of physics to everyday situations?</c:v>
                </c:pt>
              </c:strCache>
            </c:strRef>
          </c:tx>
          <c:spPr>
            <a:solidFill>
              <a:srgbClr val="92D050"/>
            </a:solidFill>
          </c:spPr>
          <c:dPt>
            <c:idx val="1"/>
            <c:spPr>
              <a:solidFill>
                <a:srgbClr val="FFC000"/>
              </a:solidFill>
            </c:spPr>
          </c:dPt>
          <c:dPt>
            <c:idx val="2"/>
            <c:spPr>
              <a:solidFill>
                <a:srgbClr val="FF0000"/>
              </a:solidFill>
            </c:spPr>
          </c:dPt>
          <c:dLbls>
            <c:dLbl>
              <c:idx val="2"/>
              <c:layout>
                <c:manualLayout>
                  <c:x val="0.0311932536210752"/>
                  <c:y val="0.0787030201953922"/>
                </c:manualLayout>
              </c:layout>
              <c:showVal val="1"/>
            </c:dLbl>
            <c:showVal val="1"/>
            <c:showLeaderLines val="1"/>
          </c:dLbls>
          <c:cat>
            <c:strRef>
              <c:f>'Tables for Poster'!$Z$5:$AB$5</c:f>
              <c:strCache>
                <c:ptCount val="3"/>
                <c:pt idx="0">
                  <c:v>Positive</c:v>
                </c:pt>
                <c:pt idx="1">
                  <c:v>Neutral</c:v>
                </c:pt>
                <c:pt idx="2">
                  <c:v>Negative</c:v>
                </c:pt>
              </c:strCache>
            </c:strRef>
          </c:cat>
          <c:val>
            <c:numRef>
              <c:f>'Tables for Poster'!$Z$6:$AB$6</c:f>
              <c:numCache>
                <c:formatCode>0%</c:formatCode>
                <c:ptCount val="3"/>
                <c:pt idx="0">
                  <c:v>0.607142857142858</c:v>
                </c:pt>
                <c:pt idx="1">
                  <c:v>0.347744360902256</c:v>
                </c:pt>
                <c:pt idx="2">
                  <c:v>0.0451127819548874</c:v>
                </c:pt>
              </c:numCache>
            </c:numRef>
          </c:val>
        </c:ser>
        <c:firstSliceAng val="0"/>
      </c:pieChart>
    </c:plotArea>
    <c:plotVisOnly val="1"/>
  </c:chart>
  <c:txPr>
    <a:bodyPr/>
    <a:lstStyle/>
    <a:p>
      <a:pPr>
        <a:defRPr sz="1800"/>
      </a:pPr>
      <a:endParaRPr lang="en-US"/>
    </a:p>
  </c:txPr>
  <c:externalData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style val="2"/>
  <c:clrMapOvr bg1="lt1" tx1="dk1" bg2="lt2" tx2="dk2" accent1="accent1" accent2="accent2" accent3="accent3" accent4="accent4" accent5="accent5" accent6="accent6" hlink="hlink" folHlink="folHlink"/>
  <c:chart>
    <c:title>
      <c:tx>
        <c:rich>
          <a:bodyPr/>
          <a:lstStyle/>
          <a:p>
            <a:pPr>
              <a:defRPr/>
            </a:pPr>
            <a:r>
              <a:rPr lang="en-CA" dirty="0"/>
              <a:t>Q4 - Would you recommend we have a final project in this course again next year?</a:t>
            </a:r>
          </a:p>
        </c:rich>
      </c:tx>
      <c:layout/>
    </c:title>
    <c:plotArea>
      <c:layout>
        <c:manualLayout>
          <c:layoutTarget val="inner"/>
          <c:xMode val="edge"/>
          <c:yMode val="edge"/>
          <c:x val="0.221621504241821"/>
          <c:y val="0.514523184601924"/>
          <c:w val="0.507616589679941"/>
          <c:h val="0.597415930554939"/>
        </c:manualLayout>
      </c:layout>
      <c:pieChart>
        <c:varyColors val="1"/>
        <c:ser>
          <c:idx val="0"/>
          <c:order val="0"/>
          <c:tx>
            <c:strRef>
              <c:f>'Tables for Poster'!$Y$8</c:f>
              <c:strCache>
                <c:ptCount val="1"/>
                <c:pt idx="0">
                  <c:v>Q4 - Would you recommend we have a final project in this course again next year?</c:v>
                </c:pt>
              </c:strCache>
            </c:strRef>
          </c:tx>
          <c:spPr>
            <a:solidFill>
              <a:srgbClr val="92D050"/>
            </a:solidFill>
          </c:spPr>
          <c:dPt>
            <c:idx val="1"/>
            <c:spPr>
              <a:solidFill>
                <a:srgbClr val="FFC000"/>
              </a:solidFill>
            </c:spPr>
          </c:dPt>
          <c:dPt>
            <c:idx val="2"/>
            <c:spPr>
              <a:solidFill>
                <a:srgbClr val="FF0000"/>
              </a:solidFill>
            </c:spPr>
          </c:dPt>
          <c:dLbls>
            <c:dLbl>
              <c:idx val="2"/>
              <c:layout>
                <c:manualLayout>
                  <c:x val="0.111059280173497"/>
                  <c:y val="0.105383608375734"/>
                </c:manualLayout>
              </c:layout>
              <c:showVal val="1"/>
            </c:dLbl>
            <c:showVal val="1"/>
            <c:showLeaderLines val="1"/>
          </c:dLbls>
          <c:cat>
            <c:strRef>
              <c:f>'Tables for Poster'!$Z$7:$AB$7</c:f>
              <c:strCache>
                <c:ptCount val="3"/>
                <c:pt idx="0">
                  <c:v>Positive</c:v>
                </c:pt>
                <c:pt idx="1">
                  <c:v>Neutral</c:v>
                </c:pt>
                <c:pt idx="2">
                  <c:v>Negative</c:v>
                </c:pt>
              </c:strCache>
            </c:strRef>
          </c:cat>
          <c:val>
            <c:numRef>
              <c:f>'Tables for Poster'!$Z$8:$AB$8</c:f>
              <c:numCache>
                <c:formatCode>0%</c:formatCode>
                <c:ptCount val="3"/>
                <c:pt idx="0">
                  <c:v>0.464285714285714</c:v>
                </c:pt>
                <c:pt idx="1">
                  <c:v>0.336466165413534</c:v>
                </c:pt>
                <c:pt idx="2">
                  <c:v>0.199248120300752</c:v>
                </c:pt>
              </c:numCache>
            </c:numRef>
          </c:val>
        </c:ser>
        <c:firstSliceAng val="0"/>
      </c:pieChart>
    </c:plotArea>
    <c:plotVisOnly val="1"/>
  </c:chart>
  <c:txPr>
    <a:bodyPr/>
    <a:lstStyle/>
    <a:p>
      <a:pPr>
        <a:defRPr sz="1800"/>
      </a:pPr>
      <a:endParaRPr lang="en-US"/>
    </a:p>
  </c:txPr>
  <c:externalData r:id="rId2"/>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style val="2"/>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97657111875611"/>
          <c:y val="0.0799527795664306"/>
          <c:w val="0.00549962699041374"/>
          <c:h val="0.0311645529456778"/>
        </c:manualLayout>
      </c:layout>
      <c:pieChart>
        <c:varyColors val="1"/>
        <c:ser>
          <c:idx val="0"/>
          <c:order val="0"/>
          <c:tx>
            <c:strRef>
              <c:f>'Tables for Poster'!$Y$8</c:f>
              <c:strCache>
                <c:ptCount val="1"/>
                <c:pt idx="0">
                  <c:v>Q4 - Would you recommend we have a final project in this course again next year?</c:v>
                </c:pt>
              </c:strCache>
            </c:strRef>
          </c:tx>
          <c:spPr>
            <a:solidFill>
              <a:srgbClr val="92D050"/>
            </a:solidFill>
          </c:spPr>
          <c:dPt>
            <c:idx val="1"/>
            <c:spPr>
              <a:solidFill>
                <a:srgbClr val="FFC000"/>
              </a:solidFill>
            </c:spPr>
          </c:dPt>
          <c:dPt>
            <c:idx val="2"/>
            <c:spPr>
              <a:solidFill>
                <a:srgbClr val="FF0000"/>
              </a:solidFill>
            </c:spPr>
          </c:dPt>
          <c:cat>
            <c:strRef>
              <c:f>'Tables for Poster'!$Z$7:$AB$7</c:f>
              <c:strCache>
                <c:ptCount val="3"/>
                <c:pt idx="0">
                  <c:v>Positive</c:v>
                </c:pt>
                <c:pt idx="1">
                  <c:v>Neutral</c:v>
                </c:pt>
                <c:pt idx="2">
                  <c:v>Negative</c:v>
                </c:pt>
              </c:strCache>
            </c:strRef>
          </c:cat>
          <c:val>
            <c:numRef>
              <c:f>'Tables for Poster'!$Z$8:$AB$8</c:f>
              <c:numCache>
                <c:formatCode>0%</c:formatCode>
                <c:ptCount val="3"/>
                <c:pt idx="0">
                  <c:v>0.464285714285714</c:v>
                </c:pt>
                <c:pt idx="1">
                  <c:v>0.336466165413535</c:v>
                </c:pt>
                <c:pt idx="2">
                  <c:v>0.199248120300752</c:v>
                </c:pt>
              </c:numCache>
            </c:numRef>
          </c:val>
        </c:ser>
        <c:firstSliceAng val="0"/>
      </c:pieChart>
    </c:plotArea>
    <c:legend>
      <c:legendPos val="t"/>
      <c:layout>
        <c:manualLayout>
          <c:xMode val="edge"/>
          <c:yMode val="edge"/>
          <c:x val="0.0"/>
          <c:y val="0.133332400123184"/>
          <c:w val="0.99925553296714"/>
          <c:h val="0.483009742713962"/>
        </c:manualLayout>
      </c:layout>
      <c:overlay val="1"/>
      <c:txPr>
        <a:bodyPr/>
        <a:lstStyle/>
        <a:p>
          <a:pPr>
            <a:defRPr sz="2800" b="1"/>
          </a:pPr>
          <a:endParaRPr lang="en-US"/>
        </a:p>
      </c:txPr>
    </c:legend>
    <c:plotVisOnly val="1"/>
  </c:chart>
  <c:txPr>
    <a:bodyPr/>
    <a:lstStyle/>
    <a:p>
      <a:pPr>
        <a:defRPr sz="1800"/>
      </a:pPr>
      <a:endParaRPr lang="en-US"/>
    </a:p>
  </c:txPr>
  <c:externalData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style val="1"/>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0990401396160558"/>
          <c:y val="0.0525230018492352"/>
          <c:w val="0.68896183773738"/>
          <c:h val="0.636399098107935"/>
        </c:manualLayout>
      </c:layout>
      <c:barChart>
        <c:barDir val="col"/>
        <c:grouping val="percentStacked"/>
        <c:ser>
          <c:idx val="0"/>
          <c:order val="0"/>
          <c:tx>
            <c:v>Strong</c:v>
          </c:tx>
          <c:spPr>
            <a:solidFill>
              <a:srgbClr val="00B050"/>
            </a:solidFill>
            <a:ln w="12700">
              <a:solidFill>
                <a:srgbClr val="000000"/>
              </a:solidFill>
              <a:prstDash val="solid"/>
            </a:ln>
          </c:spPr>
          <c:dLbls>
            <c:spPr>
              <a:noFill/>
              <a:ln w="25400">
                <a:noFill/>
              </a:ln>
            </c:spPr>
            <c:txPr>
              <a:bodyPr/>
              <a:lstStyle/>
              <a:p>
                <a:pPr>
                  <a:defRPr sz="1400"/>
                </a:pPr>
                <a:endParaRPr lang="en-US"/>
              </a:p>
            </c:txPr>
            <c:showVal val="1"/>
          </c:dLbls>
          <c:cat>
            <c:strRef>
              <c:f>'Chart of All results'!$B$1:$L$1</c:f>
              <c:strCache>
                <c:ptCount val="11"/>
                <c:pt idx="0">
                  <c:v>Pre</c:v>
                </c:pt>
                <c:pt idx="1">
                  <c:v>Post</c:v>
                </c:pt>
                <c:pt idx="3">
                  <c:v>Pre</c:v>
                </c:pt>
                <c:pt idx="4">
                  <c:v>Post</c:v>
                </c:pt>
                <c:pt idx="6">
                  <c:v>Pre</c:v>
                </c:pt>
                <c:pt idx="7">
                  <c:v>Post</c:v>
                </c:pt>
                <c:pt idx="9">
                  <c:v>Pre</c:v>
                </c:pt>
                <c:pt idx="10">
                  <c:v>Post</c:v>
                </c:pt>
              </c:strCache>
            </c:strRef>
          </c:cat>
          <c:val>
            <c:numRef>
              <c:f>'Chart of All results'!$B$2:$L$2</c:f>
              <c:numCache>
                <c:formatCode>0%</c:formatCode>
                <c:ptCount val="11"/>
                <c:pt idx="0">
                  <c:v>0.251256281407035</c:v>
                </c:pt>
                <c:pt idx="1">
                  <c:v>0.164893617021277</c:v>
                </c:pt>
                <c:pt idx="3">
                  <c:v>0.0402010050251256</c:v>
                </c:pt>
                <c:pt idx="4">
                  <c:v>0.0212765957446808</c:v>
                </c:pt>
                <c:pt idx="6">
                  <c:v>0.422110552763819</c:v>
                </c:pt>
                <c:pt idx="7">
                  <c:v>0.265957446808511</c:v>
                </c:pt>
                <c:pt idx="9">
                  <c:v>0.0703517587939698</c:v>
                </c:pt>
                <c:pt idx="10">
                  <c:v>0.186170212765957</c:v>
                </c:pt>
              </c:numCache>
            </c:numRef>
          </c:val>
        </c:ser>
        <c:ser>
          <c:idx val="1"/>
          <c:order val="1"/>
          <c:tx>
            <c:v>Weak</c:v>
          </c:tx>
          <c:spPr>
            <a:solidFill>
              <a:srgbClr val="FFC000"/>
            </a:solidFill>
            <a:ln w="12700">
              <a:solidFill>
                <a:srgbClr val="000000"/>
              </a:solidFill>
              <a:prstDash val="solid"/>
            </a:ln>
          </c:spPr>
          <c:dLbls>
            <c:spPr>
              <a:noFill/>
              <a:ln w="25400">
                <a:noFill/>
              </a:ln>
            </c:spPr>
            <c:txPr>
              <a:bodyPr/>
              <a:lstStyle/>
              <a:p>
                <a:pPr>
                  <a:defRPr sz="1400"/>
                </a:pPr>
                <a:endParaRPr lang="en-US"/>
              </a:p>
            </c:txPr>
            <c:showVal val="1"/>
          </c:dLbls>
          <c:cat>
            <c:strRef>
              <c:f>'Chart of All results'!$B$1:$L$1</c:f>
              <c:strCache>
                <c:ptCount val="11"/>
                <c:pt idx="0">
                  <c:v>Pre</c:v>
                </c:pt>
                <c:pt idx="1">
                  <c:v>Post</c:v>
                </c:pt>
                <c:pt idx="3">
                  <c:v>Pre</c:v>
                </c:pt>
                <c:pt idx="4">
                  <c:v>Post</c:v>
                </c:pt>
                <c:pt idx="6">
                  <c:v>Pre</c:v>
                </c:pt>
                <c:pt idx="7">
                  <c:v>Post</c:v>
                </c:pt>
                <c:pt idx="9">
                  <c:v>Pre</c:v>
                </c:pt>
                <c:pt idx="10">
                  <c:v>Post</c:v>
                </c:pt>
              </c:strCache>
            </c:strRef>
          </c:cat>
          <c:val>
            <c:numRef>
              <c:f>'Chart of All results'!$B$3:$L$3</c:f>
              <c:numCache>
                <c:formatCode>0%</c:formatCode>
                <c:ptCount val="11"/>
                <c:pt idx="0">
                  <c:v>0.693467336683418</c:v>
                </c:pt>
                <c:pt idx="1">
                  <c:v>0.718085106382979</c:v>
                </c:pt>
                <c:pt idx="3">
                  <c:v>0.391959798994975</c:v>
                </c:pt>
                <c:pt idx="4">
                  <c:v>0.340425531914894</c:v>
                </c:pt>
                <c:pt idx="6">
                  <c:v>0.502512562814069</c:v>
                </c:pt>
                <c:pt idx="7">
                  <c:v>0.553191489361702</c:v>
                </c:pt>
                <c:pt idx="9">
                  <c:v>0.592964824120603</c:v>
                </c:pt>
                <c:pt idx="10">
                  <c:v>0.617021276595746</c:v>
                </c:pt>
              </c:numCache>
            </c:numRef>
          </c:val>
        </c:ser>
        <c:ser>
          <c:idx val="2"/>
          <c:order val="2"/>
          <c:tx>
            <c:strRef>
              <c:f>'Chart of All results'!$A$4</c:f>
              <c:strCache>
                <c:ptCount val="1"/>
                <c:pt idx="0">
                  <c:v>No Reference</c:v>
                </c:pt>
              </c:strCache>
            </c:strRef>
          </c:tx>
          <c:spPr>
            <a:solidFill>
              <a:srgbClr val="FF0000"/>
            </a:solidFill>
            <a:ln w="12700">
              <a:solidFill>
                <a:srgbClr val="000000"/>
              </a:solidFill>
              <a:prstDash val="solid"/>
            </a:ln>
          </c:spPr>
          <c:dLbls>
            <c:spPr>
              <a:noFill/>
              <a:ln w="25400">
                <a:noFill/>
              </a:ln>
            </c:spPr>
            <c:txPr>
              <a:bodyPr/>
              <a:lstStyle/>
              <a:p>
                <a:pPr>
                  <a:defRPr sz="1400"/>
                </a:pPr>
                <a:endParaRPr lang="en-US"/>
              </a:p>
            </c:txPr>
            <c:showVal val="1"/>
          </c:dLbls>
          <c:cat>
            <c:strRef>
              <c:f>'Chart of All results'!$B$1:$L$1</c:f>
              <c:strCache>
                <c:ptCount val="11"/>
                <c:pt idx="0">
                  <c:v>Pre</c:v>
                </c:pt>
                <c:pt idx="1">
                  <c:v>Post</c:v>
                </c:pt>
                <c:pt idx="3">
                  <c:v>Pre</c:v>
                </c:pt>
                <c:pt idx="4">
                  <c:v>Post</c:v>
                </c:pt>
                <c:pt idx="6">
                  <c:v>Pre</c:v>
                </c:pt>
                <c:pt idx="7">
                  <c:v>Post</c:v>
                </c:pt>
                <c:pt idx="9">
                  <c:v>Pre</c:v>
                </c:pt>
                <c:pt idx="10">
                  <c:v>Post</c:v>
                </c:pt>
              </c:strCache>
            </c:strRef>
          </c:cat>
          <c:val>
            <c:numRef>
              <c:f>'Chart of All results'!$B$4:$L$4</c:f>
              <c:numCache>
                <c:formatCode>0%</c:formatCode>
                <c:ptCount val="11"/>
                <c:pt idx="0">
                  <c:v>0.0552763819095478</c:v>
                </c:pt>
                <c:pt idx="1">
                  <c:v>0.117021276595745</c:v>
                </c:pt>
                <c:pt idx="3">
                  <c:v>0.5678391959799</c:v>
                </c:pt>
                <c:pt idx="4">
                  <c:v>0.638297872340427</c:v>
                </c:pt>
                <c:pt idx="6">
                  <c:v>0.0753768844221106</c:v>
                </c:pt>
                <c:pt idx="7">
                  <c:v>0.180851063829787</c:v>
                </c:pt>
                <c:pt idx="9">
                  <c:v>0.336683417085428</c:v>
                </c:pt>
                <c:pt idx="10">
                  <c:v>0.196808510638298</c:v>
                </c:pt>
              </c:numCache>
            </c:numRef>
          </c:val>
        </c:ser>
        <c:dLbls>
          <c:showVal val="1"/>
        </c:dLbls>
        <c:gapWidth val="40"/>
        <c:overlap val="100"/>
        <c:axId val="445646792"/>
        <c:axId val="445620072"/>
      </c:barChart>
      <c:catAx>
        <c:axId val="445646792"/>
        <c:scaling>
          <c:orientation val="minMax"/>
        </c:scaling>
        <c:axPos val="b"/>
        <c:numFmt formatCode="General" sourceLinked="1"/>
        <c:tickLblPos val="nextTo"/>
        <c:spPr>
          <a:ln w="3175">
            <a:solidFill>
              <a:srgbClr val="808080"/>
            </a:solidFill>
            <a:prstDash val="solid"/>
          </a:ln>
        </c:spPr>
        <c:txPr>
          <a:bodyPr/>
          <a:lstStyle/>
          <a:p>
            <a:pPr>
              <a:defRPr sz="1800"/>
            </a:pPr>
            <a:endParaRPr lang="en-US"/>
          </a:p>
        </c:txPr>
        <c:crossAx val="445620072"/>
        <c:crosses val="autoZero"/>
        <c:auto val="1"/>
        <c:lblAlgn val="ctr"/>
        <c:lblOffset val="100"/>
        <c:tickLblSkip val="1"/>
        <c:tickMarkSkip val="1"/>
      </c:catAx>
      <c:valAx>
        <c:axId val="445620072"/>
        <c:scaling>
          <c:orientation val="minMax"/>
        </c:scaling>
        <c:axPos val="l"/>
        <c:majorGridlines>
          <c:spPr>
            <a:ln w="3175">
              <a:solidFill>
                <a:srgbClr val="808080"/>
              </a:solidFill>
              <a:prstDash val="solid"/>
            </a:ln>
          </c:spPr>
        </c:majorGridlines>
        <c:numFmt formatCode="0%" sourceLinked="1"/>
        <c:tickLblPos val="nextTo"/>
        <c:spPr>
          <a:ln w="3175">
            <a:solidFill>
              <a:srgbClr val="808080"/>
            </a:solidFill>
            <a:prstDash val="solid"/>
          </a:ln>
        </c:spPr>
        <c:txPr>
          <a:bodyPr/>
          <a:lstStyle/>
          <a:p>
            <a:pPr>
              <a:defRPr sz="1800"/>
            </a:pPr>
            <a:endParaRPr lang="en-US"/>
          </a:p>
        </c:txPr>
        <c:crossAx val="445646792"/>
        <c:crosses val="autoZero"/>
        <c:crossBetween val="between"/>
        <c:majorUnit val="0.2"/>
      </c:valAx>
      <c:spPr>
        <a:solidFill>
          <a:srgbClr val="FFFFFF"/>
        </a:solidFill>
        <a:ln w="25400">
          <a:noFill/>
        </a:ln>
      </c:spPr>
    </c:plotArea>
    <c:legend>
      <c:legendPos val="r"/>
      <c:layout>
        <c:manualLayout>
          <c:xMode val="edge"/>
          <c:yMode val="edge"/>
          <c:x val="0.791506492653201"/>
          <c:y val="0.0574928012476094"/>
          <c:w val="0.201512770987837"/>
          <c:h val="0.631414216192433"/>
        </c:manualLayout>
      </c:layout>
      <c:spPr>
        <a:noFill/>
        <a:ln w="25400">
          <a:noFill/>
        </a:ln>
      </c:spPr>
      <c:txPr>
        <a:bodyPr/>
        <a:lstStyle/>
        <a:p>
          <a:pPr>
            <a:defRPr sz="2000"/>
          </a:pPr>
          <a:endParaRPr lang="en-US"/>
        </a:p>
      </c:txPr>
    </c:legend>
    <c:plotVisOnly val="1"/>
    <c:dispBlanksAs val="gap"/>
  </c:chart>
  <c:spPr>
    <a:solidFill>
      <a:srgbClr val="FFFFFF"/>
    </a:solidFill>
    <a:ln w="3175">
      <a:solidFill>
        <a:srgbClr val="808080"/>
      </a:solidFill>
      <a:prstDash val="solid"/>
    </a:ln>
  </c:spPr>
  <c:txPr>
    <a:bodyPr/>
    <a:lstStyle/>
    <a:p>
      <a:pPr>
        <a:defRPr sz="1600" b="0" i="0" u="none" strike="noStrike" baseline="0">
          <a:solidFill>
            <a:srgbClr val="000000"/>
          </a:solidFill>
          <a:latin typeface="Calibri"/>
          <a:ea typeface="Calibri"/>
          <a:cs typeface="Calibri"/>
        </a:defRPr>
      </a:pPr>
      <a:endParaRPr lang="en-US"/>
    </a:p>
  </c:txPr>
  <c:externalData r:id="rId2"/>
  <c:userShapes r:id="rId3"/>
</c:chartSpace>
</file>

<file path=ppt/drawings/drawing1.xml><?xml version="1.0" encoding="utf-8"?>
<c:userShapes xmlns:c="http://schemas.openxmlformats.org/drawingml/2006/chart">
  <cdr:relSizeAnchor xmlns:cdr="http://schemas.openxmlformats.org/drawingml/2006/chartDrawing">
    <cdr:from>
      <cdr:x>0.05525</cdr:x>
      <cdr:y>0.84147</cdr:y>
    </cdr:from>
    <cdr:to>
      <cdr:x>0.28215</cdr:x>
      <cdr:y>0.92282</cdr:y>
    </cdr:to>
    <cdr:sp macro="" textlink="">
      <cdr:nvSpPr>
        <cdr:cNvPr id="6" name="TextBox 1"/>
        <cdr:cNvSpPr txBox="1"/>
      </cdr:nvSpPr>
      <cdr:spPr>
        <a:xfrm xmlns:a="http://schemas.openxmlformats.org/drawingml/2006/main">
          <a:off x="402088" y="4388269"/>
          <a:ext cx="1651174" cy="424238"/>
        </a:xfrm>
        <a:prstGeom xmlns:a="http://schemas.openxmlformats.org/drawingml/2006/main" prst="rect">
          <a:avLst/>
        </a:prstGeom>
      </cdr:spPr>
      <cdr:txBody>
        <a:bodyPr xmlns:a="http://schemas.openxmlformats.org/drawingml/2006/main" wrap="square" rtlCol="0" anchor="ctr"/>
        <a:lstStyle xmlns:a="http://schemas.openxmlformats.org/drawingml/2006/main">
          <a:lvl1pPr marL="0" indent="0">
            <a:defRPr sz="1100">
              <a:latin typeface="Times New Roman"/>
            </a:defRPr>
          </a:lvl1pPr>
          <a:lvl2pPr marL="457200" indent="0">
            <a:defRPr sz="1100">
              <a:latin typeface="Times New Roman"/>
            </a:defRPr>
          </a:lvl2pPr>
          <a:lvl3pPr marL="914400" indent="0">
            <a:defRPr sz="1100">
              <a:latin typeface="Times New Roman"/>
            </a:defRPr>
          </a:lvl3pPr>
          <a:lvl4pPr marL="1371600" indent="0">
            <a:defRPr sz="1100">
              <a:latin typeface="Times New Roman"/>
            </a:defRPr>
          </a:lvl4pPr>
          <a:lvl5pPr marL="1828800" indent="0">
            <a:defRPr sz="1100">
              <a:latin typeface="Times New Roman"/>
            </a:defRPr>
          </a:lvl5pPr>
          <a:lvl6pPr marL="2286000" indent="0">
            <a:defRPr sz="1100">
              <a:latin typeface="Times New Roman"/>
            </a:defRPr>
          </a:lvl6pPr>
          <a:lvl7pPr marL="2743200" indent="0">
            <a:defRPr sz="1100">
              <a:latin typeface="Times New Roman"/>
            </a:defRPr>
          </a:lvl7pPr>
          <a:lvl8pPr marL="3200400" indent="0">
            <a:defRPr sz="1100">
              <a:latin typeface="Times New Roman"/>
            </a:defRPr>
          </a:lvl8pPr>
          <a:lvl9pPr marL="3657600" indent="0">
            <a:defRPr sz="1100">
              <a:latin typeface="Times New Roman"/>
            </a:defRPr>
          </a:lvl9pPr>
        </a:lstStyle>
        <a:p xmlns:a="http://schemas.openxmlformats.org/drawingml/2006/main">
          <a:pPr algn="ctr"/>
          <a:r>
            <a:rPr lang="en-US" sz="2000" b="1" dirty="0" smtClean="0">
              <a:latin typeface="Calibri" pitchFamily="34" charset="0"/>
            </a:rPr>
            <a:t>Conduction*</a:t>
          </a:r>
          <a:endParaRPr lang="en-US" sz="2000" b="1" dirty="0">
            <a:latin typeface="Calibri" pitchFamily="34" charset="0"/>
          </a:endParaRPr>
        </a:p>
      </cdr:txBody>
    </cdr:sp>
  </cdr:relSizeAnchor>
  <cdr:relSizeAnchor xmlns:cdr="http://schemas.openxmlformats.org/drawingml/2006/chartDrawing">
    <cdr:from>
      <cdr:x>0.24799</cdr:x>
      <cdr:y>0.84007</cdr:y>
    </cdr:from>
    <cdr:to>
      <cdr:x>0.47489</cdr:x>
      <cdr:y>0.92142</cdr:y>
    </cdr:to>
    <cdr:sp macro="" textlink="">
      <cdr:nvSpPr>
        <cdr:cNvPr id="7" name="TextBox 2"/>
        <cdr:cNvSpPr txBox="1"/>
      </cdr:nvSpPr>
      <cdr:spPr>
        <a:xfrm xmlns:a="http://schemas.openxmlformats.org/drawingml/2006/main">
          <a:off x="1902324" y="4173625"/>
          <a:ext cx="1740510" cy="404162"/>
        </a:xfrm>
        <a:prstGeom xmlns:a="http://schemas.openxmlformats.org/drawingml/2006/main" prst="rect">
          <a:avLst/>
        </a:prstGeom>
      </cdr:spPr>
      <cdr:txBody>
        <a:bodyPr xmlns:a="http://schemas.openxmlformats.org/drawingml/2006/main" wrap="square" rtlCol="0" anchor="ctr"/>
        <a:lstStyle xmlns:a="http://schemas.openxmlformats.org/drawingml/2006/main">
          <a:lvl1pPr marL="0" indent="0">
            <a:defRPr sz="1100">
              <a:latin typeface="Times New Roman"/>
            </a:defRPr>
          </a:lvl1pPr>
          <a:lvl2pPr marL="457200" indent="0">
            <a:defRPr sz="1100">
              <a:latin typeface="Times New Roman"/>
            </a:defRPr>
          </a:lvl2pPr>
          <a:lvl3pPr marL="914400" indent="0">
            <a:defRPr sz="1100">
              <a:latin typeface="Times New Roman"/>
            </a:defRPr>
          </a:lvl3pPr>
          <a:lvl4pPr marL="1371600" indent="0">
            <a:defRPr sz="1100">
              <a:latin typeface="Times New Roman"/>
            </a:defRPr>
          </a:lvl4pPr>
          <a:lvl5pPr marL="1828800" indent="0">
            <a:defRPr sz="1100">
              <a:latin typeface="Times New Roman"/>
            </a:defRPr>
          </a:lvl5pPr>
          <a:lvl6pPr marL="2286000" indent="0">
            <a:defRPr sz="1100">
              <a:latin typeface="Times New Roman"/>
            </a:defRPr>
          </a:lvl6pPr>
          <a:lvl7pPr marL="2743200" indent="0">
            <a:defRPr sz="1100">
              <a:latin typeface="Times New Roman"/>
            </a:defRPr>
          </a:lvl7pPr>
          <a:lvl8pPr marL="3200400" indent="0">
            <a:defRPr sz="1100">
              <a:latin typeface="Times New Roman"/>
            </a:defRPr>
          </a:lvl8pPr>
          <a:lvl9pPr marL="3657600" indent="0">
            <a:defRPr sz="1100">
              <a:latin typeface="Times New Roman"/>
            </a:defRPr>
          </a:lvl9pPr>
        </a:lstStyle>
        <a:p xmlns:a="http://schemas.openxmlformats.org/drawingml/2006/main">
          <a:pPr algn="ctr"/>
          <a:r>
            <a:rPr lang="en-US" sz="2000" b="1" dirty="0">
              <a:latin typeface="Calibri" pitchFamily="34" charset="0"/>
            </a:rPr>
            <a:t>Radiation</a:t>
          </a:r>
        </a:p>
      </cdr:txBody>
    </cdr:sp>
  </cdr:relSizeAnchor>
  <cdr:relSizeAnchor xmlns:cdr="http://schemas.openxmlformats.org/drawingml/2006/chartDrawing">
    <cdr:from>
      <cdr:x>0.44074</cdr:x>
      <cdr:y>0.84721</cdr:y>
    </cdr:from>
    <cdr:to>
      <cdr:x>0.66765</cdr:x>
      <cdr:y>0.92856</cdr:y>
    </cdr:to>
    <cdr:sp macro="" textlink="">
      <cdr:nvSpPr>
        <cdr:cNvPr id="8" name="TextBox 3"/>
        <cdr:cNvSpPr txBox="1"/>
      </cdr:nvSpPr>
      <cdr:spPr>
        <a:xfrm xmlns:a="http://schemas.openxmlformats.org/drawingml/2006/main">
          <a:off x="3380835" y="4209098"/>
          <a:ext cx="1740586" cy="404162"/>
        </a:xfrm>
        <a:prstGeom xmlns:a="http://schemas.openxmlformats.org/drawingml/2006/main" prst="rect">
          <a:avLst/>
        </a:prstGeom>
      </cdr:spPr>
      <cdr:txBody>
        <a:bodyPr xmlns:a="http://schemas.openxmlformats.org/drawingml/2006/main" wrap="square" rtlCol="0" anchor="ctr"/>
        <a:lstStyle xmlns:a="http://schemas.openxmlformats.org/drawingml/2006/main">
          <a:lvl1pPr marL="0" indent="0">
            <a:defRPr sz="1100">
              <a:latin typeface="Times New Roman"/>
            </a:defRPr>
          </a:lvl1pPr>
          <a:lvl2pPr marL="457200" indent="0">
            <a:defRPr sz="1100">
              <a:latin typeface="Times New Roman"/>
            </a:defRPr>
          </a:lvl2pPr>
          <a:lvl3pPr marL="914400" indent="0">
            <a:defRPr sz="1100">
              <a:latin typeface="Times New Roman"/>
            </a:defRPr>
          </a:lvl3pPr>
          <a:lvl4pPr marL="1371600" indent="0">
            <a:defRPr sz="1100">
              <a:latin typeface="Times New Roman"/>
            </a:defRPr>
          </a:lvl4pPr>
          <a:lvl5pPr marL="1828800" indent="0">
            <a:defRPr sz="1100">
              <a:latin typeface="Times New Roman"/>
            </a:defRPr>
          </a:lvl5pPr>
          <a:lvl6pPr marL="2286000" indent="0">
            <a:defRPr sz="1100">
              <a:latin typeface="Times New Roman"/>
            </a:defRPr>
          </a:lvl6pPr>
          <a:lvl7pPr marL="2743200" indent="0">
            <a:defRPr sz="1100">
              <a:latin typeface="Times New Roman"/>
            </a:defRPr>
          </a:lvl7pPr>
          <a:lvl8pPr marL="3200400" indent="0">
            <a:defRPr sz="1100">
              <a:latin typeface="Times New Roman"/>
            </a:defRPr>
          </a:lvl8pPr>
          <a:lvl9pPr marL="3657600" indent="0">
            <a:defRPr sz="1100">
              <a:latin typeface="Times New Roman"/>
            </a:defRPr>
          </a:lvl9pPr>
        </a:lstStyle>
        <a:p xmlns:a="http://schemas.openxmlformats.org/drawingml/2006/main">
          <a:pPr algn="ctr"/>
          <a:r>
            <a:rPr lang="en-US" sz="2000" b="1" dirty="0" smtClean="0">
              <a:latin typeface="Calibri" pitchFamily="34" charset="0"/>
            </a:rPr>
            <a:t>Thermal Energy Balance*</a:t>
          </a:r>
          <a:endParaRPr lang="en-US" sz="2000" b="1" dirty="0">
            <a:latin typeface="Calibri" pitchFamily="34" charset="0"/>
          </a:endParaRPr>
        </a:p>
      </cdr:txBody>
    </cdr:sp>
  </cdr:relSizeAnchor>
  <cdr:relSizeAnchor xmlns:cdr="http://schemas.openxmlformats.org/drawingml/2006/chartDrawing">
    <cdr:from>
      <cdr:x>0.63349</cdr:x>
      <cdr:y>0.8382</cdr:y>
    </cdr:from>
    <cdr:to>
      <cdr:x>0.85714</cdr:x>
      <cdr:y>0.91955</cdr:y>
    </cdr:to>
    <cdr:sp macro="" textlink="">
      <cdr:nvSpPr>
        <cdr:cNvPr id="9" name="TextBox 4"/>
        <cdr:cNvSpPr txBox="1"/>
      </cdr:nvSpPr>
      <cdr:spPr>
        <a:xfrm xmlns:a="http://schemas.openxmlformats.org/drawingml/2006/main">
          <a:off x="4859422" y="4164326"/>
          <a:ext cx="1715580" cy="404162"/>
        </a:xfrm>
        <a:prstGeom xmlns:a="http://schemas.openxmlformats.org/drawingml/2006/main" prst="rect">
          <a:avLst/>
        </a:prstGeom>
      </cdr:spPr>
      <cdr:txBody>
        <a:bodyPr xmlns:a="http://schemas.openxmlformats.org/drawingml/2006/main" wrap="square" rtlCol="0" anchor="ctr"/>
        <a:lstStyle xmlns:a="http://schemas.openxmlformats.org/drawingml/2006/main">
          <a:lvl1pPr marL="0" indent="0">
            <a:defRPr sz="1100">
              <a:latin typeface="Times New Roman"/>
            </a:defRPr>
          </a:lvl1pPr>
          <a:lvl2pPr marL="457200" indent="0">
            <a:defRPr sz="1100">
              <a:latin typeface="Times New Roman"/>
            </a:defRPr>
          </a:lvl2pPr>
          <a:lvl3pPr marL="914400" indent="0">
            <a:defRPr sz="1100">
              <a:latin typeface="Times New Roman"/>
            </a:defRPr>
          </a:lvl3pPr>
          <a:lvl4pPr marL="1371600" indent="0">
            <a:defRPr sz="1100">
              <a:latin typeface="Times New Roman"/>
            </a:defRPr>
          </a:lvl4pPr>
          <a:lvl5pPr marL="1828800" indent="0">
            <a:defRPr sz="1100">
              <a:latin typeface="Times New Roman"/>
            </a:defRPr>
          </a:lvl5pPr>
          <a:lvl6pPr marL="2286000" indent="0">
            <a:defRPr sz="1100">
              <a:latin typeface="Times New Roman"/>
            </a:defRPr>
          </a:lvl6pPr>
          <a:lvl7pPr marL="2743200" indent="0">
            <a:defRPr sz="1100">
              <a:latin typeface="Times New Roman"/>
            </a:defRPr>
          </a:lvl7pPr>
          <a:lvl8pPr marL="3200400" indent="0">
            <a:defRPr sz="1100">
              <a:latin typeface="Times New Roman"/>
            </a:defRPr>
          </a:lvl8pPr>
          <a:lvl9pPr marL="3657600" indent="0">
            <a:defRPr sz="1100">
              <a:latin typeface="Times New Roman"/>
            </a:defRPr>
          </a:lvl9pPr>
        </a:lstStyle>
        <a:p xmlns:a="http://schemas.openxmlformats.org/drawingml/2006/main">
          <a:pPr algn="ctr"/>
          <a:r>
            <a:rPr lang="en-US" sz="2000" b="1" dirty="0">
              <a:latin typeface="Calibri" pitchFamily="34" charset="0"/>
            </a:rPr>
            <a:t>Direct Estimate*</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15873413" cy="2593975"/>
          </a:xfrm>
          <a:prstGeom prst="rect">
            <a:avLst/>
          </a:prstGeom>
          <a:noFill/>
          <a:ln w="9525">
            <a:noFill/>
            <a:miter lim="800000"/>
            <a:headEnd/>
            <a:tailEnd/>
          </a:ln>
          <a:effectLst/>
        </p:spPr>
        <p:txBody>
          <a:bodyPr vert="horz" wrap="square" lIns="478816" tIns="239408" rIns="478816" bIns="239408" numCol="1" anchor="t" anchorCtr="0" compatLnSpc="1">
            <a:prstTxWarp prst="textNoShape">
              <a:avLst/>
            </a:prstTxWarp>
          </a:bodyPr>
          <a:lstStyle>
            <a:lvl1pPr algn="l">
              <a:defRPr sz="6300" b="0" i="0">
                <a:solidFill>
                  <a:schemeClr val="tx1"/>
                </a:solidFill>
                <a:latin typeface="Times New Roman" pitchFamily="-65" charset="0"/>
                <a:ea typeface="ＭＳ Ｐゴシック" pitchFamily="-65" charset="-128"/>
                <a:cs typeface="+mn-cs"/>
              </a:defRPr>
            </a:lvl1pPr>
          </a:lstStyle>
          <a:p>
            <a:pPr>
              <a:defRPr/>
            </a:pPr>
            <a:endParaRPr lang="en-US"/>
          </a:p>
        </p:txBody>
      </p:sp>
      <p:sp>
        <p:nvSpPr>
          <p:cNvPr id="6147" name="Rectangle 3"/>
          <p:cNvSpPr>
            <a:spLocks noGrp="1" noChangeArrowheads="1"/>
          </p:cNvSpPr>
          <p:nvPr>
            <p:ph type="dt" sz="quarter" idx="1"/>
          </p:nvPr>
        </p:nvSpPr>
        <p:spPr bwMode="auto">
          <a:xfrm>
            <a:off x="20753388" y="0"/>
            <a:ext cx="15873412" cy="2593975"/>
          </a:xfrm>
          <a:prstGeom prst="rect">
            <a:avLst/>
          </a:prstGeom>
          <a:noFill/>
          <a:ln w="9525">
            <a:noFill/>
            <a:miter lim="800000"/>
            <a:headEnd/>
            <a:tailEnd/>
          </a:ln>
          <a:effectLst/>
        </p:spPr>
        <p:txBody>
          <a:bodyPr vert="horz" wrap="square" lIns="478816" tIns="239408" rIns="478816" bIns="239408" numCol="1" anchor="t" anchorCtr="0" compatLnSpc="1">
            <a:prstTxWarp prst="textNoShape">
              <a:avLst/>
            </a:prstTxWarp>
          </a:bodyPr>
          <a:lstStyle>
            <a:lvl1pPr algn="r">
              <a:defRPr sz="6300" b="0" i="0">
                <a:solidFill>
                  <a:schemeClr val="tx1"/>
                </a:solidFill>
                <a:latin typeface="Times New Roman" pitchFamily="-65" charset="0"/>
                <a:ea typeface="ＭＳ Ｐゴシック" pitchFamily="-65" charset="-128"/>
                <a:cs typeface="+mn-cs"/>
              </a:defRPr>
            </a:lvl1pPr>
          </a:lstStyle>
          <a:p>
            <a:pPr>
              <a:defRPr/>
            </a:pPr>
            <a:endParaRPr lang="en-US"/>
          </a:p>
        </p:txBody>
      </p:sp>
      <p:sp>
        <p:nvSpPr>
          <p:cNvPr id="6148" name="Rectangle 4"/>
          <p:cNvSpPr>
            <a:spLocks noGrp="1" noChangeArrowheads="1"/>
          </p:cNvSpPr>
          <p:nvPr>
            <p:ph type="ftr" sz="quarter" idx="2"/>
          </p:nvPr>
        </p:nvSpPr>
        <p:spPr bwMode="auto">
          <a:xfrm>
            <a:off x="0" y="49361725"/>
            <a:ext cx="15873413" cy="2593975"/>
          </a:xfrm>
          <a:prstGeom prst="rect">
            <a:avLst/>
          </a:prstGeom>
          <a:noFill/>
          <a:ln w="9525">
            <a:noFill/>
            <a:miter lim="800000"/>
            <a:headEnd/>
            <a:tailEnd/>
          </a:ln>
          <a:effectLst/>
        </p:spPr>
        <p:txBody>
          <a:bodyPr vert="horz" wrap="square" lIns="478816" tIns="239408" rIns="478816" bIns="239408" numCol="1" anchor="b" anchorCtr="0" compatLnSpc="1">
            <a:prstTxWarp prst="textNoShape">
              <a:avLst/>
            </a:prstTxWarp>
          </a:bodyPr>
          <a:lstStyle>
            <a:lvl1pPr algn="l">
              <a:defRPr sz="6300" b="0" i="0">
                <a:solidFill>
                  <a:schemeClr val="tx1"/>
                </a:solidFill>
                <a:latin typeface="Times New Roman" pitchFamily="-65" charset="0"/>
                <a:ea typeface="ＭＳ Ｐゴシック" pitchFamily="-65" charset="-128"/>
                <a:cs typeface="+mn-cs"/>
              </a:defRPr>
            </a:lvl1pPr>
          </a:lstStyle>
          <a:p>
            <a:pPr>
              <a:defRPr/>
            </a:pPr>
            <a:endParaRPr lang="en-US"/>
          </a:p>
        </p:txBody>
      </p:sp>
      <p:sp>
        <p:nvSpPr>
          <p:cNvPr id="6149" name="Rectangle 5"/>
          <p:cNvSpPr>
            <a:spLocks noGrp="1" noChangeArrowheads="1"/>
          </p:cNvSpPr>
          <p:nvPr>
            <p:ph type="sldNum" sz="quarter" idx="3"/>
          </p:nvPr>
        </p:nvSpPr>
        <p:spPr bwMode="auto">
          <a:xfrm>
            <a:off x="20753388" y="49361725"/>
            <a:ext cx="15873412" cy="2593975"/>
          </a:xfrm>
          <a:prstGeom prst="rect">
            <a:avLst/>
          </a:prstGeom>
          <a:noFill/>
          <a:ln w="9525">
            <a:noFill/>
            <a:miter lim="800000"/>
            <a:headEnd/>
            <a:tailEnd/>
          </a:ln>
          <a:effectLst/>
        </p:spPr>
        <p:txBody>
          <a:bodyPr vert="horz" wrap="square" lIns="478816" tIns="239408" rIns="478816" bIns="239408" numCol="1" anchor="b" anchorCtr="0" compatLnSpc="1">
            <a:prstTxWarp prst="textNoShape">
              <a:avLst/>
            </a:prstTxWarp>
          </a:bodyPr>
          <a:lstStyle>
            <a:lvl1pPr algn="r">
              <a:defRPr sz="6300" b="0" i="0">
                <a:solidFill>
                  <a:schemeClr val="tx1"/>
                </a:solidFill>
                <a:latin typeface="Times New Roman" pitchFamily="-107" charset="0"/>
                <a:ea typeface="ＭＳ Ｐゴシック" pitchFamily="-107" charset="-128"/>
              </a:defRPr>
            </a:lvl1pPr>
          </a:lstStyle>
          <a:p>
            <a:pPr>
              <a:defRPr/>
            </a:pPr>
            <a:fld id="{578EB52A-A5C4-4EAC-8E92-897DE652AA28}"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5873413" cy="2593975"/>
          </a:xfrm>
          <a:prstGeom prst="rect">
            <a:avLst/>
          </a:prstGeom>
        </p:spPr>
        <p:txBody>
          <a:bodyPr vert="horz" wrap="square" lIns="478816" tIns="239408" rIns="478816" bIns="239408" numCol="1" anchor="t" anchorCtr="0" compatLnSpc="1">
            <a:prstTxWarp prst="textNoShape">
              <a:avLst/>
            </a:prstTxWarp>
          </a:bodyPr>
          <a:lstStyle>
            <a:lvl1pPr algn="l">
              <a:defRPr sz="6300" b="0">
                <a:solidFill>
                  <a:schemeClr val="tx1"/>
                </a:solidFill>
                <a:latin typeface="Times New Roman" pitchFamily="-65" charset="0"/>
                <a:ea typeface="ＭＳ Ｐゴシック" pitchFamily="-65" charset="-128"/>
                <a:cs typeface="+mn-cs"/>
              </a:defRPr>
            </a:lvl1pPr>
          </a:lstStyle>
          <a:p>
            <a:pPr>
              <a:defRPr/>
            </a:pPr>
            <a:endParaRPr lang="en-CA"/>
          </a:p>
        </p:txBody>
      </p:sp>
      <p:sp>
        <p:nvSpPr>
          <p:cNvPr id="3" name="Date Placeholder 2"/>
          <p:cNvSpPr>
            <a:spLocks noGrp="1"/>
          </p:cNvSpPr>
          <p:nvPr>
            <p:ph type="dt" idx="1"/>
          </p:nvPr>
        </p:nvSpPr>
        <p:spPr>
          <a:xfrm>
            <a:off x="20745450" y="0"/>
            <a:ext cx="15873413" cy="2593975"/>
          </a:xfrm>
          <a:prstGeom prst="rect">
            <a:avLst/>
          </a:prstGeom>
        </p:spPr>
        <p:txBody>
          <a:bodyPr vert="horz" wrap="square" lIns="478816" tIns="239408" rIns="478816" bIns="239408" numCol="1" anchor="t" anchorCtr="0" compatLnSpc="1">
            <a:prstTxWarp prst="textNoShape">
              <a:avLst/>
            </a:prstTxWarp>
          </a:bodyPr>
          <a:lstStyle>
            <a:lvl1pPr algn="r">
              <a:defRPr sz="6300" b="0">
                <a:solidFill>
                  <a:schemeClr val="tx1"/>
                </a:solidFill>
                <a:latin typeface="Times New Roman" pitchFamily="-107" charset="0"/>
                <a:ea typeface="ＭＳ Ｐゴシック" pitchFamily="-107" charset="-128"/>
              </a:defRPr>
            </a:lvl1pPr>
          </a:lstStyle>
          <a:p>
            <a:pPr>
              <a:defRPr/>
            </a:pPr>
            <a:fld id="{14271DA8-EF95-468B-807C-56E9D149719F}" type="datetime1">
              <a:rPr lang="en-US"/>
              <a:pPr>
                <a:defRPr/>
              </a:pPr>
              <a:t>7/27/09</a:t>
            </a:fld>
            <a:endParaRPr lang="en-CA"/>
          </a:p>
        </p:txBody>
      </p:sp>
      <p:sp>
        <p:nvSpPr>
          <p:cNvPr id="4" name="Slide Image Placeholder 3"/>
          <p:cNvSpPr>
            <a:spLocks noGrp="1" noRot="1" noChangeAspect="1"/>
          </p:cNvSpPr>
          <p:nvPr>
            <p:ph type="sldImg" idx="2"/>
          </p:nvPr>
        </p:nvSpPr>
        <p:spPr>
          <a:xfrm>
            <a:off x="6629400" y="3890963"/>
            <a:ext cx="23368000" cy="19492912"/>
          </a:xfrm>
          <a:prstGeom prst="rect">
            <a:avLst/>
          </a:prstGeom>
          <a:noFill/>
          <a:ln w="12700">
            <a:solidFill>
              <a:prstClr val="black"/>
            </a:solidFill>
          </a:ln>
        </p:spPr>
        <p:txBody>
          <a:bodyPr vert="horz" wrap="square" lIns="478816" tIns="239408" rIns="478816" bIns="239408" numCol="1" anchor="ctr" anchorCtr="0" compatLnSpc="1">
            <a:prstTxWarp prst="textNoShape">
              <a:avLst/>
            </a:prstTxWarp>
          </a:bodyPr>
          <a:lstStyle/>
          <a:p>
            <a:pPr lvl="0"/>
            <a:endParaRPr lang="en-CA" noProof="0" smtClean="0"/>
          </a:p>
        </p:txBody>
      </p:sp>
      <p:sp>
        <p:nvSpPr>
          <p:cNvPr id="5" name="Notes Placeholder 4"/>
          <p:cNvSpPr>
            <a:spLocks noGrp="1"/>
          </p:cNvSpPr>
          <p:nvPr>
            <p:ph type="body" sz="quarter" idx="3"/>
          </p:nvPr>
        </p:nvSpPr>
        <p:spPr>
          <a:xfrm>
            <a:off x="3663950" y="24680863"/>
            <a:ext cx="29298900" cy="23383875"/>
          </a:xfrm>
          <a:prstGeom prst="rect">
            <a:avLst/>
          </a:prstGeom>
        </p:spPr>
        <p:txBody>
          <a:bodyPr vert="horz" wrap="square" lIns="478816" tIns="239408" rIns="478816" bIns="239408"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CA" noProof="0" smtClean="0"/>
          </a:p>
        </p:txBody>
      </p:sp>
      <p:sp>
        <p:nvSpPr>
          <p:cNvPr id="6" name="Footer Placeholder 5"/>
          <p:cNvSpPr>
            <a:spLocks noGrp="1"/>
          </p:cNvSpPr>
          <p:nvPr>
            <p:ph type="ftr" sz="quarter" idx="4"/>
          </p:nvPr>
        </p:nvSpPr>
        <p:spPr>
          <a:xfrm>
            <a:off x="0" y="49352200"/>
            <a:ext cx="15873413" cy="2595563"/>
          </a:xfrm>
          <a:prstGeom prst="rect">
            <a:avLst/>
          </a:prstGeom>
        </p:spPr>
        <p:txBody>
          <a:bodyPr vert="horz" wrap="square" lIns="478816" tIns="239408" rIns="478816" bIns="239408" numCol="1" anchor="b" anchorCtr="0" compatLnSpc="1">
            <a:prstTxWarp prst="textNoShape">
              <a:avLst/>
            </a:prstTxWarp>
          </a:bodyPr>
          <a:lstStyle>
            <a:lvl1pPr algn="l">
              <a:defRPr sz="6300" b="0">
                <a:solidFill>
                  <a:schemeClr val="tx1"/>
                </a:solidFill>
                <a:latin typeface="Times New Roman" pitchFamily="-65" charset="0"/>
                <a:ea typeface="ＭＳ Ｐゴシック" pitchFamily="-65" charset="-128"/>
                <a:cs typeface="+mn-cs"/>
              </a:defRPr>
            </a:lvl1pPr>
          </a:lstStyle>
          <a:p>
            <a:pPr>
              <a:defRPr/>
            </a:pPr>
            <a:endParaRPr lang="en-CA"/>
          </a:p>
        </p:txBody>
      </p:sp>
      <p:sp>
        <p:nvSpPr>
          <p:cNvPr id="7" name="Slide Number Placeholder 6"/>
          <p:cNvSpPr>
            <a:spLocks noGrp="1"/>
          </p:cNvSpPr>
          <p:nvPr>
            <p:ph type="sldNum" sz="quarter" idx="5"/>
          </p:nvPr>
        </p:nvSpPr>
        <p:spPr>
          <a:xfrm>
            <a:off x="20745450" y="49352200"/>
            <a:ext cx="15873413" cy="2595563"/>
          </a:xfrm>
          <a:prstGeom prst="rect">
            <a:avLst/>
          </a:prstGeom>
        </p:spPr>
        <p:txBody>
          <a:bodyPr vert="horz" wrap="square" lIns="478816" tIns="239408" rIns="478816" bIns="239408" numCol="1" anchor="b" anchorCtr="0" compatLnSpc="1">
            <a:prstTxWarp prst="textNoShape">
              <a:avLst/>
            </a:prstTxWarp>
          </a:bodyPr>
          <a:lstStyle>
            <a:lvl1pPr algn="r">
              <a:defRPr sz="6300" b="0">
                <a:solidFill>
                  <a:schemeClr val="tx1"/>
                </a:solidFill>
                <a:latin typeface="Times New Roman" pitchFamily="-107" charset="0"/>
                <a:ea typeface="ＭＳ Ｐゴシック" pitchFamily="-107" charset="-128"/>
              </a:defRPr>
            </a:lvl1pPr>
          </a:lstStyle>
          <a:p>
            <a:pPr>
              <a:defRPr/>
            </a:pPr>
            <a:fld id="{B5A1DFFA-DB14-4886-A3B1-DD054EB84910}" type="slidenum">
              <a:rPr lang="en-CA"/>
              <a:pPr>
                <a:defRPr/>
              </a:pPr>
              <a:t>‹#›</a:t>
            </a:fld>
            <a:endParaRPr lang="en-CA"/>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65"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p:spPr>
      </p:sp>
      <p:sp>
        <p:nvSpPr>
          <p:cNvPr id="4099" name="Notes Placeholder 2"/>
          <p:cNvSpPr>
            <a:spLocks noGrp="1"/>
          </p:cNvSpPr>
          <p:nvPr>
            <p:ph type="body" idx="1"/>
          </p:nvPr>
        </p:nvSpPr>
        <p:spPr bwMode="auto">
          <a:noFill/>
        </p:spPr>
        <p:txBody>
          <a:bodyPr/>
          <a:lstStyle/>
          <a:p>
            <a:pPr eaLnBrk="1" hangingPunct="1">
              <a:spcBef>
                <a:spcPct val="0"/>
              </a:spcBef>
            </a:pPr>
            <a:endParaRPr lang="en-CA" smtClean="0">
              <a:ea typeface="ＭＳ Ｐゴシック" pitchFamily="34" charset="-128"/>
            </a:endParaRPr>
          </a:p>
        </p:txBody>
      </p:sp>
      <p:sp>
        <p:nvSpPr>
          <p:cNvPr id="4100" name="Slide Number Placeholder 3"/>
          <p:cNvSpPr>
            <a:spLocks noGrp="1"/>
          </p:cNvSpPr>
          <p:nvPr>
            <p:ph type="sldNum" sz="quarter" idx="5"/>
          </p:nvPr>
        </p:nvSpPr>
        <p:spPr bwMode="auto">
          <a:noFill/>
          <a:ln>
            <a:miter lim="800000"/>
            <a:headEnd/>
            <a:tailEnd/>
          </a:ln>
        </p:spPr>
        <p:txBody>
          <a:bodyPr/>
          <a:lstStyle/>
          <a:p>
            <a:fld id="{5CED8B9D-6700-4FDC-84F4-DEF60A91EECE}" type="slidenum">
              <a:rPr lang="en-CA" smtClean="0">
                <a:latin typeface="Times New Roman" pitchFamily="18" charset="0"/>
                <a:ea typeface="ＭＳ Ｐゴシック" pitchFamily="34" charset="-128"/>
              </a:rPr>
              <a:pPr/>
              <a:t>1</a:t>
            </a:fld>
            <a:endParaRPr lang="en-CA" smtClean="0">
              <a:latin typeface="Times New Roman" pitchFamily="18"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729" y="13635567"/>
            <a:ext cx="31088542" cy="9406467"/>
          </a:xfrm>
        </p:spPr>
        <p:txBody>
          <a:bodyPr/>
          <a:lstStyle/>
          <a:p>
            <a:r>
              <a:rPr lang="en-US" smtClean="0"/>
              <a:t>Click to edit Master title style</a:t>
            </a:r>
            <a:endParaRPr lang="en-CA"/>
          </a:p>
        </p:txBody>
      </p:sp>
      <p:sp>
        <p:nvSpPr>
          <p:cNvPr id="3" name="Subtitle 2"/>
          <p:cNvSpPr>
            <a:spLocks noGrp="1"/>
          </p:cNvSpPr>
          <p:nvPr>
            <p:ph type="subTitle" idx="1"/>
          </p:nvPr>
        </p:nvSpPr>
        <p:spPr>
          <a:xfrm>
            <a:off x="5486136" y="24870834"/>
            <a:ext cx="25603729" cy="1121833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6706554-CB5C-48BB-B161-44F50FFBDE6F}"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471BA5D-CB51-480A-9ABA-4CC771E9A899}"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061459" y="3903133"/>
            <a:ext cx="7772136" cy="35111267"/>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2742407" y="3903133"/>
            <a:ext cx="23192052" cy="351112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E49DFA1-0ACF-43DB-9524-641CA245439D}"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100F112-CE6B-4085-93EC-E26158578601}"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89250" y="28204585"/>
            <a:ext cx="31089865" cy="8716433"/>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2889250" y="18603384"/>
            <a:ext cx="31089865" cy="9601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5A4A4CC-EFF0-4501-AFB7-9D833C276EC9}"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2742407" y="12678834"/>
            <a:ext cx="15482093" cy="2633556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18351501" y="12678834"/>
            <a:ext cx="15482094" cy="2633556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4F87BF7-E425-4BA4-9FB4-A7BD3164C112}"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28271" y="1756833"/>
            <a:ext cx="32919458" cy="73152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1828271" y="9825568"/>
            <a:ext cx="16160750" cy="409363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828271" y="13919201"/>
            <a:ext cx="16160750" cy="2528781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18580366" y="9825568"/>
            <a:ext cx="16167364" cy="409363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8580366" y="13919201"/>
            <a:ext cx="16167364" cy="2528781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79CE268-E3BE-4E10-8F72-45C34472FFA5}"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A4CD280-B0E9-4D66-A6C1-445CCF1B8605}"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5C544AD-AC68-4632-870D-CB7DB33C4761}"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271" y="1748367"/>
            <a:ext cx="12033250" cy="7435851"/>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14300729" y="1748367"/>
            <a:ext cx="20447000" cy="374586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1828271" y="9184217"/>
            <a:ext cx="12033250" cy="30022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D76E4A6-2A5C-4C72-94CA-035C284F179F}"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68886" y="30723418"/>
            <a:ext cx="21945864" cy="3627967"/>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7168886" y="3922185"/>
            <a:ext cx="21945864" cy="2633344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smtClean="0"/>
          </a:p>
        </p:txBody>
      </p:sp>
      <p:sp>
        <p:nvSpPr>
          <p:cNvPr id="4" name="Text Placeholder 3"/>
          <p:cNvSpPr>
            <a:spLocks noGrp="1"/>
          </p:cNvSpPr>
          <p:nvPr>
            <p:ph type="body" sz="half" idx="2"/>
          </p:nvPr>
        </p:nvSpPr>
        <p:spPr>
          <a:xfrm>
            <a:off x="7168886" y="34351385"/>
            <a:ext cx="21945864" cy="51498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C02A7C0-58CE-49D5-A7EB-28033BF726D8}"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E5FFFC"/>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89300" y="3252788"/>
            <a:ext cx="37277675" cy="6097587"/>
          </a:xfrm>
          <a:prstGeom prst="rect">
            <a:avLst/>
          </a:prstGeom>
          <a:noFill/>
          <a:ln w="9525">
            <a:noFill/>
            <a:miter lim="800000"/>
            <a:headEnd/>
            <a:tailEnd/>
          </a:ln>
        </p:spPr>
        <p:txBody>
          <a:bodyPr vert="horz" wrap="square" lIns="438807" tIns="219404" rIns="438807" bIns="219404"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3289300" y="10567988"/>
            <a:ext cx="37277675" cy="21948775"/>
          </a:xfrm>
          <a:prstGeom prst="rect">
            <a:avLst/>
          </a:prstGeom>
          <a:noFill/>
          <a:ln w="9525">
            <a:noFill/>
            <a:miter lim="800000"/>
            <a:headEnd/>
            <a:tailEnd/>
          </a:ln>
        </p:spPr>
        <p:txBody>
          <a:bodyPr vert="horz" wrap="square" lIns="438807" tIns="219404" rIns="438807" bIns="219404"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3289300" y="33331150"/>
            <a:ext cx="9136063" cy="2438400"/>
          </a:xfrm>
          <a:prstGeom prst="rect">
            <a:avLst/>
          </a:prstGeom>
          <a:noFill/>
          <a:ln w="9525">
            <a:noFill/>
            <a:miter lim="800000"/>
            <a:headEnd/>
            <a:tailEnd/>
          </a:ln>
          <a:effectLst/>
        </p:spPr>
        <p:txBody>
          <a:bodyPr vert="horz" wrap="square" lIns="438807" tIns="219404" rIns="438807" bIns="219404" numCol="1" anchor="t" anchorCtr="0" compatLnSpc="1">
            <a:prstTxWarp prst="textNoShape">
              <a:avLst/>
            </a:prstTxWarp>
          </a:bodyPr>
          <a:lstStyle>
            <a:lvl1pPr algn="l">
              <a:defRPr sz="6700" b="0" i="0">
                <a:solidFill>
                  <a:schemeClr val="tx1"/>
                </a:solidFill>
                <a:latin typeface="Times New Roman" pitchFamily="-65" charset="0"/>
                <a:ea typeface="ＭＳ Ｐゴシック" pitchFamily="-65" charset="-128"/>
                <a:cs typeface="+mn-cs"/>
              </a:defRPr>
            </a:lvl1pPr>
          </a:lstStyle>
          <a:p>
            <a:pPr>
              <a:defRPr/>
            </a:pPr>
            <a:endParaRPr lang="en-US"/>
          </a:p>
        </p:txBody>
      </p:sp>
      <p:sp>
        <p:nvSpPr>
          <p:cNvPr id="1029" name="Rectangle 5"/>
          <p:cNvSpPr>
            <a:spLocks noGrp="1" noChangeArrowheads="1"/>
          </p:cNvSpPr>
          <p:nvPr>
            <p:ph type="ftr" sz="quarter" idx="3"/>
          </p:nvPr>
        </p:nvSpPr>
        <p:spPr bwMode="auto">
          <a:xfrm>
            <a:off x="14986000" y="33331150"/>
            <a:ext cx="13884275" cy="2438400"/>
          </a:xfrm>
          <a:prstGeom prst="rect">
            <a:avLst/>
          </a:prstGeom>
          <a:noFill/>
          <a:ln w="9525">
            <a:noFill/>
            <a:miter lim="800000"/>
            <a:headEnd/>
            <a:tailEnd/>
          </a:ln>
          <a:effectLst/>
        </p:spPr>
        <p:txBody>
          <a:bodyPr vert="horz" wrap="square" lIns="438807" tIns="219404" rIns="438807" bIns="219404" numCol="1" anchor="t" anchorCtr="0" compatLnSpc="1">
            <a:prstTxWarp prst="textNoShape">
              <a:avLst/>
            </a:prstTxWarp>
          </a:bodyPr>
          <a:lstStyle>
            <a:lvl1pPr algn="ctr">
              <a:defRPr sz="6700" b="0" i="0">
                <a:solidFill>
                  <a:schemeClr val="tx1"/>
                </a:solidFill>
                <a:latin typeface="Times New Roman" pitchFamily="-65" charset="0"/>
                <a:ea typeface="ＭＳ Ｐゴシック" pitchFamily="-65" charset="-128"/>
                <a:cs typeface="+mn-cs"/>
              </a:defRPr>
            </a:lvl1pPr>
          </a:lstStyle>
          <a:p>
            <a:pPr>
              <a:defRPr/>
            </a:pPr>
            <a:endParaRPr lang="en-US"/>
          </a:p>
        </p:txBody>
      </p:sp>
      <p:sp>
        <p:nvSpPr>
          <p:cNvPr id="1030" name="Rectangle 6"/>
          <p:cNvSpPr>
            <a:spLocks noGrp="1" noChangeArrowheads="1"/>
          </p:cNvSpPr>
          <p:nvPr>
            <p:ph type="sldNum" sz="quarter" idx="4"/>
          </p:nvPr>
        </p:nvSpPr>
        <p:spPr bwMode="auto">
          <a:xfrm>
            <a:off x="31430913" y="33331150"/>
            <a:ext cx="9136062" cy="2438400"/>
          </a:xfrm>
          <a:prstGeom prst="rect">
            <a:avLst/>
          </a:prstGeom>
          <a:noFill/>
          <a:ln w="9525">
            <a:noFill/>
            <a:miter lim="800000"/>
            <a:headEnd/>
            <a:tailEnd/>
          </a:ln>
          <a:effectLst/>
        </p:spPr>
        <p:txBody>
          <a:bodyPr vert="horz" wrap="square" lIns="438807" tIns="219404" rIns="438807" bIns="219404" numCol="1" anchor="t" anchorCtr="0" compatLnSpc="1">
            <a:prstTxWarp prst="textNoShape">
              <a:avLst/>
            </a:prstTxWarp>
          </a:bodyPr>
          <a:lstStyle>
            <a:lvl1pPr algn="r">
              <a:defRPr sz="6700" b="0" i="0">
                <a:solidFill>
                  <a:schemeClr val="tx1"/>
                </a:solidFill>
                <a:latin typeface="Times New Roman" pitchFamily="-107" charset="0"/>
                <a:ea typeface="ＭＳ Ｐゴシック" pitchFamily="-107" charset="-128"/>
              </a:defRPr>
            </a:lvl1pPr>
          </a:lstStyle>
          <a:p>
            <a:pPr>
              <a:defRPr/>
            </a:pPr>
            <a:fld id="{363D959E-BACB-4F6F-9201-CDC980250B3A}"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7850" rtl="0" eaLnBrk="0" fontAlgn="base" hangingPunct="0">
        <a:spcBef>
          <a:spcPct val="0"/>
        </a:spcBef>
        <a:spcAft>
          <a:spcPct val="0"/>
        </a:spcAft>
        <a:defRPr sz="21100">
          <a:solidFill>
            <a:schemeClr val="tx2"/>
          </a:solidFill>
          <a:latin typeface="+mj-lt"/>
          <a:ea typeface="ＭＳ Ｐゴシック" pitchFamily="-65" charset="-128"/>
          <a:cs typeface="ＭＳ Ｐゴシック" pitchFamily="-65" charset="-128"/>
        </a:defRPr>
      </a:lvl1pPr>
      <a:lvl2pPr algn="ctr" defTabSz="4387850" rtl="0" eaLnBrk="0" fontAlgn="base" hangingPunct="0">
        <a:spcBef>
          <a:spcPct val="0"/>
        </a:spcBef>
        <a:spcAft>
          <a:spcPct val="0"/>
        </a:spcAft>
        <a:defRPr sz="21100">
          <a:solidFill>
            <a:schemeClr val="tx2"/>
          </a:solidFill>
          <a:latin typeface="Times New Roman" pitchFamily="96" charset="0"/>
          <a:ea typeface="ＭＳ Ｐゴシック" pitchFamily="-65" charset="-128"/>
          <a:cs typeface="ＭＳ Ｐゴシック" pitchFamily="-65" charset="-128"/>
        </a:defRPr>
      </a:lvl2pPr>
      <a:lvl3pPr algn="ctr" defTabSz="4387850" rtl="0" eaLnBrk="0" fontAlgn="base" hangingPunct="0">
        <a:spcBef>
          <a:spcPct val="0"/>
        </a:spcBef>
        <a:spcAft>
          <a:spcPct val="0"/>
        </a:spcAft>
        <a:defRPr sz="21100">
          <a:solidFill>
            <a:schemeClr val="tx2"/>
          </a:solidFill>
          <a:latin typeface="Times New Roman" pitchFamily="96" charset="0"/>
          <a:ea typeface="ＭＳ Ｐゴシック" pitchFamily="-65" charset="-128"/>
          <a:cs typeface="ＭＳ Ｐゴシック" pitchFamily="-65" charset="-128"/>
        </a:defRPr>
      </a:lvl3pPr>
      <a:lvl4pPr algn="ctr" defTabSz="4387850" rtl="0" eaLnBrk="0" fontAlgn="base" hangingPunct="0">
        <a:spcBef>
          <a:spcPct val="0"/>
        </a:spcBef>
        <a:spcAft>
          <a:spcPct val="0"/>
        </a:spcAft>
        <a:defRPr sz="21100">
          <a:solidFill>
            <a:schemeClr val="tx2"/>
          </a:solidFill>
          <a:latin typeface="Times New Roman" pitchFamily="96" charset="0"/>
          <a:ea typeface="ＭＳ Ｐゴシック" pitchFamily="-65" charset="-128"/>
          <a:cs typeface="ＭＳ Ｐゴシック" pitchFamily="-65" charset="-128"/>
        </a:defRPr>
      </a:lvl4pPr>
      <a:lvl5pPr algn="ctr" defTabSz="4387850" rtl="0" eaLnBrk="0" fontAlgn="base" hangingPunct="0">
        <a:spcBef>
          <a:spcPct val="0"/>
        </a:spcBef>
        <a:spcAft>
          <a:spcPct val="0"/>
        </a:spcAft>
        <a:defRPr sz="21100">
          <a:solidFill>
            <a:schemeClr val="tx2"/>
          </a:solidFill>
          <a:latin typeface="Times New Roman" pitchFamily="96" charset="0"/>
          <a:ea typeface="ＭＳ Ｐゴシック" pitchFamily="-65" charset="-128"/>
          <a:cs typeface="ＭＳ Ｐゴシック" pitchFamily="-65" charset="-128"/>
        </a:defRPr>
      </a:lvl5pPr>
      <a:lvl6pPr marL="457200" algn="ctr" defTabSz="4387850" rtl="0" fontAlgn="base">
        <a:spcBef>
          <a:spcPct val="0"/>
        </a:spcBef>
        <a:spcAft>
          <a:spcPct val="0"/>
        </a:spcAft>
        <a:defRPr sz="21100">
          <a:solidFill>
            <a:schemeClr val="tx2"/>
          </a:solidFill>
          <a:latin typeface="Times New Roman" pitchFamily="96" charset="0"/>
        </a:defRPr>
      </a:lvl6pPr>
      <a:lvl7pPr marL="914400" algn="ctr" defTabSz="4387850" rtl="0" fontAlgn="base">
        <a:spcBef>
          <a:spcPct val="0"/>
        </a:spcBef>
        <a:spcAft>
          <a:spcPct val="0"/>
        </a:spcAft>
        <a:defRPr sz="21100">
          <a:solidFill>
            <a:schemeClr val="tx2"/>
          </a:solidFill>
          <a:latin typeface="Times New Roman" pitchFamily="96" charset="0"/>
        </a:defRPr>
      </a:lvl7pPr>
      <a:lvl8pPr marL="1371600" algn="ctr" defTabSz="4387850" rtl="0" fontAlgn="base">
        <a:spcBef>
          <a:spcPct val="0"/>
        </a:spcBef>
        <a:spcAft>
          <a:spcPct val="0"/>
        </a:spcAft>
        <a:defRPr sz="21100">
          <a:solidFill>
            <a:schemeClr val="tx2"/>
          </a:solidFill>
          <a:latin typeface="Times New Roman" pitchFamily="96" charset="0"/>
        </a:defRPr>
      </a:lvl8pPr>
      <a:lvl9pPr marL="1828800" algn="ctr" defTabSz="4387850" rtl="0" fontAlgn="base">
        <a:spcBef>
          <a:spcPct val="0"/>
        </a:spcBef>
        <a:spcAft>
          <a:spcPct val="0"/>
        </a:spcAft>
        <a:defRPr sz="21100">
          <a:solidFill>
            <a:schemeClr val="tx2"/>
          </a:solidFill>
          <a:latin typeface="Times New Roman" pitchFamily="96" charset="0"/>
        </a:defRPr>
      </a:lvl9pPr>
    </p:titleStyle>
    <p:bodyStyle>
      <a:lvl1pPr marL="1644650" indent="-1644650" algn="l" defTabSz="4387850" rtl="0" eaLnBrk="0" fontAlgn="base" hangingPunct="0">
        <a:spcBef>
          <a:spcPct val="20000"/>
        </a:spcBef>
        <a:spcAft>
          <a:spcPct val="0"/>
        </a:spcAft>
        <a:buChar char="•"/>
        <a:defRPr sz="15400">
          <a:solidFill>
            <a:schemeClr val="tx1"/>
          </a:solidFill>
          <a:latin typeface="+mn-lt"/>
          <a:ea typeface="ＭＳ Ｐゴシック" pitchFamily="-65" charset="-128"/>
          <a:cs typeface="ＭＳ Ｐゴシック" pitchFamily="-65" charset="-128"/>
        </a:defRPr>
      </a:lvl1pPr>
      <a:lvl2pPr marL="3565525" indent="-1371600" algn="l" defTabSz="4387850" rtl="0" eaLnBrk="0" fontAlgn="base" hangingPunct="0">
        <a:spcBef>
          <a:spcPct val="20000"/>
        </a:spcBef>
        <a:spcAft>
          <a:spcPct val="0"/>
        </a:spcAft>
        <a:buChar char="–"/>
        <a:defRPr sz="13400">
          <a:solidFill>
            <a:schemeClr val="tx1"/>
          </a:solidFill>
          <a:latin typeface="+mn-lt"/>
          <a:ea typeface="ＭＳ Ｐゴシック" pitchFamily="-65" charset="-128"/>
        </a:defRPr>
      </a:lvl2pPr>
      <a:lvl3pPr marL="5484813" indent="-1096963" algn="l" defTabSz="4387850" rtl="0" eaLnBrk="0" fontAlgn="base" hangingPunct="0">
        <a:spcBef>
          <a:spcPct val="20000"/>
        </a:spcBef>
        <a:spcAft>
          <a:spcPct val="0"/>
        </a:spcAft>
        <a:buChar char="•"/>
        <a:defRPr sz="11500">
          <a:solidFill>
            <a:schemeClr val="tx1"/>
          </a:solidFill>
          <a:latin typeface="+mn-lt"/>
          <a:ea typeface="ＭＳ Ｐゴシック" pitchFamily="-65" charset="-128"/>
        </a:defRPr>
      </a:lvl3pPr>
      <a:lvl4pPr marL="7677150" indent="-1093788" algn="l" defTabSz="4387850" rtl="0" eaLnBrk="0" fontAlgn="base" hangingPunct="0">
        <a:spcBef>
          <a:spcPct val="20000"/>
        </a:spcBef>
        <a:spcAft>
          <a:spcPct val="0"/>
        </a:spcAft>
        <a:buChar char="–"/>
        <a:defRPr sz="9600">
          <a:solidFill>
            <a:schemeClr val="tx1"/>
          </a:solidFill>
          <a:latin typeface="+mn-lt"/>
          <a:ea typeface="ＭＳ Ｐゴシック" pitchFamily="-65" charset="-128"/>
        </a:defRPr>
      </a:lvl4pPr>
      <a:lvl5pPr marL="9874250" indent="-1096963" algn="l" defTabSz="4387850" rtl="0" eaLnBrk="0" fontAlgn="base" hangingPunct="0">
        <a:spcBef>
          <a:spcPct val="20000"/>
        </a:spcBef>
        <a:spcAft>
          <a:spcPct val="0"/>
        </a:spcAft>
        <a:buChar char="»"/>
        <a:defRPr sz="9600">
          <a:solidFill>
            <a:schemeClr val="tx1"/>
          </a:solidFill>
          <a:latin typeface="+mn-lt"/>
          <a:ea typeface="ＭＳ Ｐゴシック" pitchFamily="-65" charset="-128"/>
        </a:defRPr>
      </a:lvl5pPr>
      <a:lvl6pPr marL="10331450" indent="-1096963" algn="l" defTabSz="4387850" rtl="0" fontAlgn="base">
        <a:spcBef>
          <a:spcPct val="20000"/>
        </a:spcBef>
        <a:spcAft>
          <a:spcPct val="0"/>
        </a:spcAft>
        <a:buChar char="»"/>
        <a:defRPr sz="9600">
          <a:solidFill>
            <a:schemeClr val="tx1"/>
          </a:solidFill>
          <a:latin typeface="+mn-lt"/>
        </a:defRPr>
      </a:lvl6pPr>
      <a:lvl7pPr marL="10788650" indent="-1096963" algn="l" defTabSz="4387850" rtl="0" fontAlgn="base">
        <a:spcBef>
          <a:spcPct val="20000"/>
        </a:spcBef>
        <a:spcAft>
          <a:spcPct val="0"/>
        </a:spcAft>
        <a:buChar char="»"/>
        <a:defRPr sz="9600">
          <a:solidFill>
            <a:schemeClr val="tx1"/>
          </a:solidFill>
          <a:latin typeface="+mn-lt"/>
        </a:defRPr>
      </a:lvl7pPr>
      <a:lvl8pPr marL="11245850" indent="-1096963" algn="l" defTabSz="4387850" rtl="0" fontAlgn="base">
        <a:spcBef>
          <a:spcPct val="20000"/>
        </a:spcBef>
        <a:spcAft>
          <a:spcPct val="0"/>
        </a:spcAft>
        <a:buChar char="»"/>
        <a:defRPr sz="9600">
          <a:solidFill>
            <a:schemeClr val="tx1"/>
          </a:solidFill>
          <a:latin typeface="+mn-lt"/>
        </a:defRPr>
      </a:lvl8pPr>
      <a:lvl9pPr marL="11703050" indent="-1096963" algn="l" defTabSz="4387850"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4.xml"/><Relationship Id="rId4" Type="http://schemas.openxmlformats.org/officeDocument/2006/relationships/image" Target="../media/image2.jpeg"/><Relationship Id="rId10" Type="http://schemas.openxmlformats.org/officeDocument/2006/relationships/chart" Target="../charts/chart6.xml"/><Relationship Id="rId5" Type="http://schemas.openxmlformats.org/officeDocument/2006/relationships/chart" Target="../charts/chart1.xml"/><Relationship Id="rId7" Type="http://schemas.openxmlformats.org/officeDocument/2006/relationships/chart" Target="../charts/chart3.xml"/><Relationship Id="rId1" Type="http://schemas.openxmlformats.org/officeDocument/2006/relationships/slideLayout" Target="../slideLayouts/slideLayout7.xml"/><Relationship Id="rId2" Type="http://schemas.openxmlformats.org/officeDocument/2006/relationships/notesSlide" Target="../notesSlides/notesSlide1.xml"/><Relationship Id="rId9" Type="http://schemas.openxmlformats.org/officeDocument/2006/relationships/chart" Target="../charts/chart5.xml"/><Relationship Id="rId3" Type="http://schemas.openxmlformats.org/officeDocument/2006/relationships/image" Target="../media/image1.png"/><Relationship Id="rId6"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rotWithShape="0">
          <a:gsLst>
            <a:gs pos="0">
              <a:srgbClr val="FFFFFF"/>
            </a:gs>
            <a:gs pos="100000">
              <a:srgbClr val="96AEFF"/>
            </a:gs>
          </a:gsLst>
          <a:lin ang="5400000" scaled="1"/>
        </a:gradFill>
        <a:effectLst/>
      </p:bgPr>
    </p:bg>
    <p:spTree>
      <p:nvGrpSpPr>
        <p:cNvPr id="1" name=""/>
        <p:cNvGrpSpPr/>
        <p:nvPr/>
      </p:nvGrpSpPr>
      <p:grpSpPr>
        <a:xfrm>
          <a:off x="0" y="0"/>
          <a:ext cx="0" cy="0"/>
          <a:chOff x="0" y="0"/>
          <a:chExt cx="0" cy="0"/>
        </a:xfrm>
      </p:grpSpPr>
      <p:sp>
        <p:nvSpPr>
          <p:cNvPr id="2050" name="Text Box 61"/>
          <p:cNvSpPr txBox="1">
            <a:spLocks noChangeArrowheads="1"/>
          </p:cNvSpPr>
          <p:nvPr/>
        </p:nvSpPr>
        <p:spPr bwMode="auto">
          <a:xfrm>
            <a:off x="0" y="2709863"/>
            <a:ext cx="43853100" cy="2085975"/>
          </a:xfrm>
          <a:prstGeom prst="rect">
            <a:avLst/>
          </a:prstGeom>
          <a:noFill/>
          <a:ln w="9525">
            <a:noFill/>
            <a:miter lim="800000"/>
            <a:headEnd/>
            <a:tailEnd/>
          </a:ln>
        </p:spPr>
        <p:txBody>
          <a:bodyPr lIns="438807" tIns="219404" rIns="438807" bIns="219404">
            <a:spAutoFit/>
          </a:bodyPr>
          <a:lstStyle/>
          <a:p>
            <a:pPr defTabSz="4387850"/>
            <a:r>
              <a:rPr lang="en-GB" sz="3600" i="0">
                <a:solidFill>
                  <a:schemeClr val="tx1"/>
                </a:solidFill>
                <a:latin typeface="Helvetica" pitchFamily="-65" charset="0"/>
              </a:rPr>
              <a:t>Mathew “Sandy” Martinuk, Rachel Moll*, and Andrzej Kotlicki</a:t>
            </a:r>
          </a:p>
          <a:p>
            <a:pPr defTabSz="4387850"/>
            <a:r>
              <a:rPr lang="en-GB" sz="3600" i="0">
                <a:solidFill>
                  <a:schemeClr val="tx1"/>
                </a:solidFill>
                <a:latin typeface="Helvetica" pitchFamily="-65" charset="0"/>
              </a:rPr>
              <a:t>Department of Physics and Astronomy, University of British Columbia, Vancouver  BC  V6T 1Z1</a:t>
            </a:r>
          </a:p>
          <a:p>
            <a:pPr defTabSz="4387850"/>
            <a:r>
              <a:rPr lang="en-GB" sz="3600" i="0">
                <a:solidFill>
                  <a:schemeClr val="tx1"/>
                </a:solidFill>
                <a:latin typeface="Helvetica" pitchFamily="-65" charset="0"/>
              </a:rPr>
              <a:t>*Department of Curriculum and Pedagogy, University of British Columbia, Vancouver  BC  V6T 1Z4</a:t>
            </a:r>
            <a:endParaRPr lang="en-GB" sz="3600">
              <a:solidFill>
                <a:srgbClr val="0000FF"/>
              </a:solidFill>
              <a:latin typeface="Helvetica" pitchFamily="-65" charset="0"/>
            </a:endParaRPr>
          </a:p>
        </p:txBody>
      </p:sp>
      <p:sp>
        <p:nvSpPr>
          <p:cNvPr id="2051" name="Line 891"/>
          <p:cNvSpPr>
            <a:spLocks noChangeShapeType="1"/>
          </p:cNvSpPr>
          <p:nvPr/>
        </p:nvSpPr>
        <p:spPr bwMode="auto">
          <a:xfrm>
            <a:off x="16940213" y="18591213"/>
            <a:ext cx="29849762" cy="0"/>
          </a:xfrm>
          <a:prstGeom prst="line">
            <a:avLst/>
          </a:prstGeom>
          <a:noFill/>
          <a:ln w="9525">
            <a:noFill/>
            <a:round/>
            <a:headEnd/>
            <a:tailEnd/>
          </a:ln>
        </p:spPr>
        <p:txBody>
          <a:bodyPr/>
          <a:lstStyle/>
          <a:p>
            <a:endParaRPr lang="en-US"/>
          </a:p>
        </p:txBody>
      </p:sp>
      <p:sp>
        <p:nvSpPr>
          <p:cNvPr id="2052" name="Line 892"/>
          <p:cNvSpPr>
            <a:spLocks noChangeShapeType="1"/>
          </p:cNvSpPr>
          <p:nvPr/>
        </p:nvSpPr>
        <p:spPr bwMode="auto">
          <a:xfrm>
            <a:off x="14004925" y="16441738"/>
            <a:ext cx="29848175" cy="0"/>
          </a:xfrm>
          <a:prstGeom prst="line">
            <a:avLst/>
          </a:prstGeom>
          <a:noFill/>
          <a:ln w="9525">
            <a:noFill/>
            <a:round/>
            <a:headEnd/>
            <a:tailEnd/>
          </a:ln>
        </p:spPr>
        <p:txBody>
          <a:bodyPr/>
          <a:lstStyle/>
          <a:p>
            <a:endParaRPr lang="en-US"/>
          </a:p>
        </p:txBody>
      </p:sp>
      <p:sp>
        <p:nvSpPr>
          <p:cNvPr id="2053" name="Text Box 2"/>
          <p:cNvSpPr txBox="1">
            <a:spLocks noChangeArrowheads="1"/>
          </p:cNvSpPr>
          <p:nvPr/>
        </p:nvSpPr>
        <p:spPr bwMode="auto">
          <a:xfrm>
            <a:off x="4967288" y="508000"/>
            <a:ext cx="33869312" cy="2451100"/>
          </a:xfrm>
          <a:prstGeom prst="rect">
            <a:avLst/>
          </a:prstGeom>
          <a:noFill/>
          <a:ln w="9525">
            <a:noFill/>
            <a:miter lim="800000"/>
            <a:headEnd/>
            <a:tailEnd/>
          </a:ln>
        </p:spPr>
        <p:txBody>
          <a:bodyPr lIns="438807" tIns="219404" rIns="438807" bIns="219404">
            <a:spAutoFit/>
          </a:bodyPr>
          <a:lstStyle/>
          <a:p>
            <a:pPr defTabSz="4387850"/>
            <a:r>
              <a:rPr lang="en-US" sz="6600" i="0">
                <a:solidFill>
                  <a:srgbClr val="000099"/>
                </a:solidFill>
                <a:latin typeface="Arial" charset="0"/>
              </a:rPr>
              <a:t>Research Projects in Introductory Physics: </a:t>
            </a:r>
          </a:p>
          <a:p>
            <a:pPr defTabSz="4387850"/>
            <a:r>
              <a:rPr lang="en-US" sz="6600" i="0">
                <a:solidFill>
                  <a:srgbClr val="000099"/>
                </a:solidFill>
                <a:latin typeface="Arial" charset="0"/>
              </a:rPr>
              <a:t>Impacts on Student Learning and Attitudes</a:t>
            </a:r>
            <a:endParaRPr lang="en-GB" sz="8000" i="0">
              <a:solidFill>
                <a:srgbClr val="000099"/>
              </a:solidFill>
              <a:latin typeface="Arial" charset="0"/>
            </a:endParaRPr>
          </a:p>
        </p:txBody>
      </p:sp>
      <p:sp>
        <p:nvSpPr>
          <p:cNvPr id="2054" name="AutoShape 131"/>
          <p:cNvSpPr>
            <a:spLocks noChangeArrowheads="1"/>
          </p:cNvSpPr>
          <p:nvPr/>
        </p:nvSpPr>
        <p:spPr bwMode="auto">
          <a:xfrm>
            <a:off x="981075" y="14249400"/>
            <a:ext cx="25914350" cy="21610638"/>
          </a:xfrm>
          <a:prstGeom prst="roundRect">
            <a:avLst>
              <a:gd name="adj" fmla="val 5403"/>
            </a:avLst>
          </a:prstGeom>
          <a:noFill/>
          <a:ln w="38100">
            <a:solidFill>
              <a:srgbClr val="001699"/>
            </a:solidFill>
            <a:round/>
            <a:headEnd/>
            <a:tailEnd/>
          </a:ln>
        </p:spPr>
        <p:txBody>
          <a:bodyPr wrap="none" anchor="ctr"/>
          <a:lstStyle/>
          <a:p>
            <a:endParaRPr lang="en-US" sz="2300" b="0" i="0">
              <a:solidFill>
                <a:schemeClr val="tx1"/>
              </a:solidFill>
            </a:endParaRPr>
          </a:p>
        </p:txBody>
      </p:sp>
      <p:sp>
        <p:nvSpPr>
          <p:cNvPr id="2055" name="AutoShape 132"/>
          <p:cNvSpPr>
            <a:spLocks noChangeArrowheads="1"/>
          </p:cNvSpPr>
          <p:nvPr/>
        </p:nvSpPr>
        <p:spPr bwMode="auto">
          <a:xfrm>
            <a:off x="9174163" y="13825538"/>
            <a:ext cx="10160000" cy="1136650"/>
          </a:xfrm>
          <a:prstGeom prst="roundRect">
            <a:avLst>
              <a:gd name="adj" fmla="val 24454"/>
            </a:avLst>
          </a:prstGeom>
          <a:solidFill>
            <a:srgbClr val="F6DD9A"/>
          </a:solidFill>
          <a:ln w="38100">
            <a:solidFill>
              <a:srgbClr val="001699"/>
            </a:solidFill>
            <a:round/>
            <a:headEnd/>
            <a:tailEnd/>
          </a:ln>
        </p:spPr>
        <p:txBody>
          <a:bodyPr wrap="none" anchor="ctr"/>
          <a:lstStyle/>
          <a:p>
            <a:r>
              <a:rPr lang="en-US" sz="4800" i="0">
                <a:solidFill>
                  <a:srgbClr val="000099"/>
                </a:solidFill>
                <a:latin typeface="Arial" charset="0"/>
              </a:rPr>
              <a:t>Impacts on Student Learning</a:t>
            </a:r>
            <a:endParaRPr lang="en-US" sz="4400" i="0">
              <a:solidFill>
                <a:schemeClr val="tx1"/>
              </a:solidFill>
            </a:endParaRPr>
          </a:p>
        </p:txBody>
      </p:sp>
      <p:sp>
        <p:nvSpPr>
          <p:cNvPr id="2173" name="AutoShape 135"/>
          <p:cNvSpPr>
            <a:spLocks noChangeArrowheads="1"/>
          </p:cNvSpPr>
          <p:nvPr/>
        </p:nvSpPr>
        <p:spPr bwMode="auto">
          <a:xfrm>
            <a:off x="27830463" y="34644013"/>
            <a:ext cx="14919325" cy="1768475"/>
          </a:xfrm>
          <a:prstGeom prst="roundRect">
            <a:avLst>
              <a:gd name="adj" fmla="val 7986"/>
            </a:avLst>
          </a:prstGeom>
          <a:noFill/>
          <a:ln w="38100">
            <a:solidFill>
              <a:srgbClr val="001699"/>
            </a:solidFill>
            <a:round/>
            <a:headEnd/>
            <a:tailEnd/>
          </a:ln>
        </p:spPr>
        <p:txBody>
          <a:bodyPr wrap="none" anchor="ctr"/>
          <a:lstStyle/>
          <a:p>
            <a:endParaRPr lang="en-US" sz="2300" b="0" i="0">
              <a:solidFill>
                <a:schemeClr val="tx1"/>
              </a:solidFill>
            </a:endParaRPr>
          </a:p>
        </p:txBody>
      </p:sp>
      <p:sp>
        <p:nvSpPr>
          <p:cNvPr id="2174" name="AutoShape 136"/>
          <p:cNvSpPr>
            <a:spLocks noChangeArrowheads="1"/>
          </p:cNvSpPr>
          <p:nvPr/>
        </p:nvSpPr>
        <p:spPr bwMode="auto">
          <a:xfrm>
            <a:off x="31724537" y="34149618"/>
            <a:ext cx="7131176" cy="775384"/>
          </a:xfrm>
          <a:prstGeom prst="roundRect">
            <a:avLst>
              <a:gd name="adj" fmla="val 24454"/>
            </a:avLst>
          </a:prstGeom>
          <a:solidFill>
            <a:srgbClr val="F6DD9A"/>
          </a:solidFill>
          <a:ln w="38100">
            <a:solidFill>
              <a:srgbClr val="001699"/>
            </a:solidFill>
            <a:round/>
            <a:headEnd/>
            <a:tailEnd/>
          </a:ln>
        </p:spPr>
        <p:txBody>
          <a:bodyPr wrap="none" anchor="ctr"/>
          <a:lstStyle/>
          <a:p>
            <a:r>
              <a:rPr lang="en-US" sz="2800" i="0" dirty="0" smtClean="0">
                <a:solidFill>
                  <a:srgbClr val="000099"/>
                </a:solidFill>
                <a:latin typeface="Arial" charset="0"/>
              </a:rPr>
              <a:t>References and Acknowledgments</a:t>
            </a:r>
            <a:endParaRPr lang="en-US" sz="2800" i="0" dirty="0">
              <a:solidFill>
                <a:schemeClr val="tx1"/>
              </a:solidFill>
            </a:endParaRPr>
          </a:p>
        </p:txBody>
      </p:sp>
      <p:sp>
        <p:nvSpPr>
          <p:cNvPr id="2175" name="Rectangle 203"/>
          <p:cNvSpPr>
            <a:spLocks noChangeArrowheads="1"/>
          </p:cNvSpPr>
          <p:nvPr/>
        </p:nvSpPr>
        <p:spPr bwMode="auto">
          <a:xfrm>
            <a:off x="28190827" y="34925001"/>
            <a:ext cx="14197012" cy="830997"/>
          </a:xfrm>
          <a:prstGeom prst="rect">
            <a:avLst/>
          </a:prstGeom>
          <a:noFill/>
          <a:ln w="9525">
            <a:noFill/>
            <a:miter lim="800000"/>
            <a:headEnd/>
            <a:tailEnd/>
          </a:ln>
        </p:spPr>
        <p:txBody>
          <a:bodyPr wrap="square">
            <a:spAutoFit/>
          </a:bodyPr>
          <a:lstStyle/>
          <a:p>
            <a:pPr marL="342900" indent="-342900" algn="l">
              <a:buFont typeface="Times New Roman" pitchFamily="18" charset="0"/>
              <a:buAutoNum type="arabicPeriod"/>
            </a:pPr>
            <a:r>
              <a:rPr lang="en-US" sz="1600" b="0" i="0" dirty="0">
                <a:solidFill>
                  <a:schemeClr val="tx1"/>
                </a:solidFill>
              </a:rPr>
              <a:t>Heller et al. “Teaching problem solving through cooperative grouping. Part 2: Designing problems and structuring groups.” </a:t>
            </a:r>
            <a:r>
              <a:rPr lang="en-US" sz="1600" b="0" dirty="0">
                <a:solidFill>
                  <a:schemeClr val="tx1"/>
                </a:solidFill>
              </a:rPr>
              <a:t>Am. J. Phys </a:t>
            </a:r>
            <a:r>
              <a:rPr lang="en-US" sz="1600" i="0" dirty="0">
                <a:solidFill>
                  <a:schemeClr val="tx1"/>
                </a:solidFill>
              </a:rPr>
              <a:t>60</a:t>
            </a:r>
            <a:r>
              <a:rPr lang="en-US" sz="1600" b="0" i="0" dirty="0">
                <a:solidFill>
                  <a:schemeClr val="tx1"/>
                </a:solidFill>
              </a:rPr>
              <a:t>, 637 (1992)</a:t>
            </a:r>
            <a:r>
              <a:rPr lang="en-US" sz="1600" b="0" i="0" dirty="0" smtClean="0">
                <a:solidFill>
                  <a:schemeClr val="tx1"/>
                </a:solidFill>
              </a:rPr>
              <a:t> </a:t>
            </a:r>
          </a:p>
          <a:p>
            <a:pPr marL="342900" indent="-342900" algn="l">
              <a:buFont typeface="Times New Roman" pitchFamily="18" charset="0"/>
              <a:buAutoNum type="arabicPeriod"/>
            </a:pPr>
            <a:r>
              <a:rPr lang="en-US" sz="1600" b="0" i="0" dirty="0" smtClean="0">
                <a:solidFill>
                  <a:schemeClr val="tx1"/>
                </a:solidFill>
              </a:rPr>
              <a:t>Adams </a:t>
            </a:r>
            <a:r>
              <a:rPr lang="en-US" sz="1600" b="0" i="0" dirty="0">
                <a:solidFill>
                  <a:schemeClr val="tx1"/>
                </a:solidFill>
              </a:rPr>
              <a:t>et al. “New instrument for measuring student beliefs about physics and learning physics: The Colorado Learning Attitudes about Science Survey.” </a:t>
            </a:r>
            <a:r>
              <a:rPr lang="en-US" sz="1600" b="0" dirty="0">
                <a:solidFill>
                  <a:schemeClr val="tx1"/>
                </a:solidFill>
              </a:rPr>
              <a:t>Physical Review Special Topics-Physics Education Research </a:t>
            </a:r>
            <a:r>
              <a:rPr lang="en-US" sz="1600" i="0" dirty="0">
                <a:solidFill>
                  <a:schemeClr val="tx1"/>
                </a:solidFill>
              </a:rPr>
              <a:t>2 (1)</a:t>
            </a:r>
            <a:r>
              <a:rPr lang="en-US" sz="1600" b="0" i="0" dirty="0">
                <a:solidFill>
                  <a:schemeClr val="tx1"/>
                </a:solidFill>
              </a:rPr>
              <a:t>,</a:t>
            </a:r>
            <a:r>
              <a:rPr lang="en-US" sz="1600" i="0" dirty="0">
                <a:solidFill>
                  <a:schemeClr val="tx1"/>
                </a:solidFill>
              </a:rPr>
              <a:t> </a:t>
            </a:r>
            <a:r>
              <a:rPr lang="en-US" sz="1600" b="0" i="0" dirty="0">
                <a:solidFill>
                  <a:schemeClr val="tx1"/>
                </a:solidFill>
              </a:rPr>
              <a:t>10101 (2006</a:t>
            </a:r>
            <a:r>
              <a:rPr lang="en-US" sz="1600" b="0" i="0" dirty="0" smtClean="0">
                <a:solidFill>
                  <a:schemeClr val="tx1"/>
                </a:solidFill>
              </a:rPr>
              <a:t>)</a:t>
            </a:r>
            <a:endParaRPr lang="en-US" sz="1600" b="0" i="0" dirty="0">
              <a:solidFill>
                <a:schemeClr val="tx1"/>
              </a:solidFill>
            </a:endParaRPr>
          </a:p>
        </p:txBody>
      </p:sp>
      <p:sp>
        <p:nvSpPr>
          <p:cNvPr id="2176" name="TextBox 97"/>
          <p:cNvSpPr txBox="1">
            <a:spLocks noChangeArrowheads="1"/>
          </p:cNvSpPr>
          <p:nvPr/>
        </p:nvSpPr>
        <p:spPr bwMode="auto">
          <a:xfrm>
            <a:off x="28190826" y="35740181"/>
            <a:ext cx="14197012" cy="584776"/>
          </a:xfrm>
          <a:prstGeom prst="rect">
            <a:avLst/>
          </a:prstGeom>
          <a:noFill/>
          <a:ln w="9525">
            <a:noFill/>
            <a:miter lim="800000"/>
            <a:headEnd/>
            <a:tailEnd/>
          </a:ln>
        </p:spPr>
        <p:txBody>
          <a:bodyPr wrap="square">
            <a:spAutoFit/>
          </a:bodyPr>
          <a:lstStyle/>
          <a:p>
            <a:pPr algn="l"/>
            <a:r>
              <a:rPr lang="en-US" sz="1600" b="0" i="0" dirty="0" smtClean="0"/>
              <a:t>This work was supported by the Carl Wieman Science Education Initiative and the UBC Teaching and Learning Enhancement Fund.  We would also like to thank </a:t>
            </a:r>
            <a:r>
              <a:rPr lang="en-US" sz="1600" b="0" i="0" dirty="0" err="1" smtClean="0"/>
              <a:t>Fei</a:t>
            </a:r>
            <a:r>
              <a:rPr lang="en-US" sz="1600" b="0" i="0" dirty="0" smtClean="0"/>
              <a:t> Zhou, Georg </a:t>
            </a:r>
            <a:r>
              <a:rPr lang="en-US" sz="1600" b="0" i="0" dirty="0" err="1" smtClean="0"/>
              <a:t>Rieger</a:t>
            </a:r>
            <a:r>
              <a:rPr lang="en-US" sz="1600" b="0" i="0" dirty="0" smtClean="0"/>
              <a:t>, and Joss Ives.</a:t>
            </a:r>
            <a:endParaRPr lang="en-US" sz="1600" b="0" i="0" dirty="0"/>
          </a:p>
        </p:txBody>
      </p:sp>
      <p:pic>
        <p:nvPicPr>
          <p:cNvPr id="2057" name="Picture 107" descr="ubclogo_69x94"/>
          <p:cNvPicPr>
            <a:picLocks noChangeAspect="1" noChangeArrowheads="1"/>
          </p:cNvPicPr>
          <p:nvPr/>
        </p:nvPicPr>
        <p:blipFill>
          <a:blip r:embed="rId3" cstate="print"/>
          <a:srcRect/>
          <a:stretch>
            <a:fillRect/>
          </a:stretch>
        </p:blipFill>
        <p:spPr bwMode="auto">
          <a:xfrm>
            <a:off x="2122488" y="674688"/>
            <a:ext cx="2522537" cy="3433762"/>
          </a:xfrm>
          <a:prstGeom prst="rect">
            <a:avLst/>
          </a:prstGeom>
          <a:noFill/>
          <a:ln w="9525">
            <a:noFill/>
            <a:miter lim="800000"/>
            <a:headEnd/>
            <a:tailEnd/>
          </a:ln>
        </p:spPr>
      </p:pic>
      <p:pic>
        <p:nvPicPr>
          <p:cNvPr id="2058" name="Picture 81" descr="CWSEI logo.jpg"/>
          <p:cNvPicPr>
            <a:picLocks noChangeAspect="1"/>
          </p:cNvPicPr>
          <p:nvPr/>
        </p:nvPicPr>
        <p:blipFill>
          <a:blip r:embed="rId4" cstate="print"/>
          <a:srcRect/>
          <a:stretch>
            <a:fillRect/>
          </a:stretch>
        </p:blipFill>
        <p:spPr bwMode="auto">
          <a:xfrm>
            <a:off x="37976175" y="665163"/>
            <a:ext cx="3536950" cy="3454400"/>
          </a:xfrm>
          <a:prstGeom prst="rect">
            <a:avLst/>
          </a:prstGeom>
          <a:noFill/>
          <a:ln w="9525">
            <a:noFill/>
            <a:miter lim="800000"/>
            <a:headEnd/>
            <a:tailEnd/>
          </a:ln>
        </p:spPr>
      </p:pic>
      <p:sp>
        <p:nvSpPr>
          <p:cNvPr id="2164" name="AutoShape 109"/>
          <p:cNvSpPr>
            <a:spLocks noChangeArrowheads="1"/>
          </p:cNvSpPr>
          <p:nvPr/>
        </p:nvSpPr>
        <p:spPr bwMode="auto">
          <a:xfrm>
            <a:off x="981075" y="5586413"/>
            <a:ext cx="25914350" cy="7231063"/>
          </a:xfrm>
          <a:prstGeom prst="roundRect">
            <a:avLst>
              <a:gd name="adj" fmla="val 7986"/>
            </a:avLst>
          </a:prstGeom>
          <a:noFill/>
          <a:ln w="38100">
            <a:solidFill>
              <a:srgbClr val="001699"/>
            </a:solidFill>
            <a:round/>
            <a:headEnd/>
            <a:tailEnd/>
          </a:ln>
        </p:spPr>
        <p:txBody>
          <a:bodyPr wrap="none" anchor="ctr"/>
          <a:lstStyle/>
          <a:p>
            <a:endParaRPr lang="en-US" sz="2300" b="0" i="0">
              <a:solidFill>
                <a:schemeClr val="tx1"/>
              </a:solidFill>
            </a:endParaRPr>
          </a:p>
        </p:txBody>
      </p:sp>
      <p:sp>
        <p:nvSpPr>
          <p:cNvPr id="2165" name="AutoShape 111"/>
          <p:cNvSpPr>
            <a:spLocks noChangeArrowheads="1"/>
          </p:cNvSpPr>
          <p:nvPr/>
        </p:nvSpPr>
        <p:spPr bwMode="auto">
          <a:xfrm>
            <a:off x="8143875" y="5016500"/>
            <a:ext cx="11588750" cy="1144588"/>
          </a:xfrm>
          <a:prstGeom prst="roundRect">
            <a:avLst>
              <a:gd name="adj" fmla="val 24454"/>
            </a:avLst>
          </a:prstGeom>
          <a:solidFill>
            <a:srgbClr val="FF9900"/>
          </a:solidFill>
          <a:ln w="38100">
            <a:solidFill>
              <a:srgbClr val="001699"/>
            </a:solidFill>
            <a:round/>
            <a:headEnd/>
            <a:tailEnd/>
          </a:ln>
        </p:spPr>
        <p:txBody>
          <a:bodyPr wrap="none" anchor="ctr"/>
          <a:lstStyle/>
          <a:p>
            <a:r>
              <a:rPr lang="en-US" sz="4800" i="0">
                <a:solidFill>
                  <a:srgbClr val="000099"/>
                </a:solidFill>
                <a:latin typeface="Arial" charset="0"/>
              </a:rPr>
              <a:t>Introduction and Background</a:t>
            </a:r>
            <a:endParaRPr lang="en-US" sz="4400" i="0">
              <a:solidFill>
                <a:schemeClr val="tx1"/>
              </a:solidFill>
            </a:endParaRPr>
          </a:p>
        </p:txBody>
      </p:sp>
      <p:sp>
        <p:nvSpPr>
          <p:cNvPr id="1147" name="Rectangle 233"/>
          <p:cNvSpPr>
            <a:spLocks noChangeArrowheads="1"/>
          </p:cNvSpPr>
          <p:nvPr/>
        </p:nvSpPr>
        <p:spPr bwMode="auto">
          <a:xfrm>
            <a:off x="9351939" y="6386513"/>
            <a:ext cx="9217025" cy="6247864"/>
          </a:xfrm>
          <a:prstGeom prst="rect">
            <a:avLst/>
          </a:prstGeom>
          <a:noFill/>
          <a:ln w="9525">
            <a:noFill/>
            <a:miter lim="800000"/>
            <a:headEnd/>
            <a:tailEnd/>
          </a:ln>
        </p:spPr>
        <p:txBody>
          <a:bodyPr>
            <a:spAutoFit/>
          </a:bodyPr>
          <a:lstStyle/>
          <a:p>
            <a:pPr marL="0" lvl="1" algn="just">
              <a:spcBef>
                <a:spcPct val="50000"/>
              </a:spcBef>
              <a:buFont typeface="Times" pitchFamily="-65" charset="0"/>
              <a:buChar char="•"/>
              <a:defRPr/>
            </a:pPr>
            <a:r>
              <a:rPr lang="en-US" sz="3200" b="0" i="0" dirty="0">
                <a:solidFill>
                  <a:schemeClr val="tx1"/>
                </a:solidFill>
                <a:latin typeface="+mj-lt"/>
                <a:cs typeface="Arial" charset="0"/>
              </a:rPr>
              <a:t>UBC’s Physics 100 course has recently been changed in an attempt to improve student attitudes and ability to transfer physics knowledge to novel real-world problems </a:t>
            </a:r>
          </a:p>
          <a:p>
            <a:pPr marL="0" lvl="1" algn="just">
              <a:spcBef>
                <a:spcPct val="50000"/>
              </a:spcBef>
              <a:buFont typeface="Times" pitchFamily="-65" charset="0"/>
              <a:buChar char="•"/>
              <a:defRPr/>
            </a:pPr>
            <a:r>
              <a:rPr lang="en-US" sz="3200" b="0" i="0" dirty="0">
                <a:solidFill>
                  <a:schemeClr val="tx1"/>
                </a:solidFill>
                <a:latin typeface="+mj-lt"/>
                <a:cs typeface="Arial" charset="0"/>
              </a:rPr>
              <a:t>The course is now taught with a focus on real world contexts, and uses extensive environmental examples.</a:t>
            </a:r>
          </a:p>
          <a:p>
            <a:pPr marL="0" lvl="1" algn="just">
              <a:spcBef>
                <a:spcPct val="50000"/>
              </a:spcBef>
              <a:buFont typeface="Times" pitchFamily="-65" charset="0"/>
              <a:buChar char="•"/>
              <a:defRPr/>
            </a:pPr>
            <a:r>
              <a:rPr lang="en-US" sz="3200" b="0" i="0" dirty="0">
                <a:solidFill>
                  <a:schemeClr val="tx1"/>
                </a:solidFill>
                <a:latin typeface="+mj-lt"/>
                <a:cs typeface="Arial" charset="0"/>
              </a:rPr>
              <a:t>One major change was the introduction of final research project (see sidebar to the right)</a:t>
            </a:r>
          </a:p>
          <a:p>
            <a:pPr marL="0" lvl="1" algn="just">
              <a:spcBef>
                <a:spcPct val="50000"/>
              </a:spcBef>
              <a:buFont typeface="Times" pitchFamily="-65" charset="0"/>
              <a:buChar char="•"/>
              <a:defRPr/>
            </a:pPr>
            <a:r>
              <a:rPr lang="en-US" sz="3200" b="0" i="0" dirty="0">
                <a:solidFill>
                  <a:schemeClr val="tx1"/>
                </a:solidFill>
                <a:latin typeface="+mj-lt"/>
                <a:cs typeface="Arial" charset="0"/>
              </a:rPr>
              <a:t>This poster describes research aimed to measure the impact of the final projects on students’ abilities and their attitudes towards the relevance of physics. </a:t>
            </a:r>
          </a:p>
        </p:txBody>
      </p:sp>
      <p:sp>
        <p:nvSpPr>
          <p:cNvPr id="2171" name="AutoShape 128"/>
          <p:cNvSpPr>
            <a:spLocks noChangeArrowheads="1"/>
          </p:cNvSpPr>
          <p:nvPr/>
        </p:nvSpPr>
        <p:spPr bwMode="auto">
          <a:xfrm>
            <a:off x="1636570" y="6411913"/>
            <a:ext cx="7200900" cy="5781675"/>
          </a:xfrm>
          <a:prstGeom prst="roundRect">
            <a:avLst>
              <a:gd name="adj" fmla="val 7444"/>
            </a:avLst>
          </a:prstGeom>
          <a:solidFill>
            <a:srgbClr val="F6DD9A"/>
          </a:solidFill>
          <a:ln w="38100">
            <a:solidFill>
              <a:srgbClr val="000099"/>
            </a:solidFill>
            <a:round/>
            <a:headEnd/>
            <a:tailEnd/>
          </a:ln>
        </p:spPr>
        <p:txBody>
          <a:bodyPr wrap="none" anchorCtr="1"/>
          <a:lstStyle/>
          <a:p>
            <a:r>
              <a:rPr lang="en-US" sz="4800" i="0" dirty="0">
                <a:solidFill>
                  <a:srgbClr val="990000"/>
                </a:solidFill>
                <a:latin typeface="Arial" charset="0"/>
              </a:rPr>
              <a:t>Physics 100 @ UBC</a:t>
            </a:r>
            <a:endParaRPr lang="en-US" sz="4400" i="0" dirty="0">
              <a:solidFill>
                <a:srgbClr val="990000"/>
              </a:solidFill>
            </a:endParaRPr>
          </a:p>
        </p:txBody>
      </p:sp>
      <p:sp>
        <p:nvSpPr>
          <p:cNvPr id="1153" name="Text Box 142"/>
          <p:cNvSpPr txBox="1">
            <a:spLocks noChangeArrowheads="1"/>
          </p:cNvSpPr>
          <p:nvPr/>
        </p:nvSpPr>
        <p:spPr bwMode="auto">
          <a:xfrm>
            <a:off x="1852472" y="7575908"/>
            <a:ext cx="6643734" cy="4339650"/>
          </a:xfrm>
          <a:prstGeom prst="rect">
            <a:avLst/>
          </a:prstGeom>
          <a:noFill/>
          <a:ln w="9525">
            <a:noFill/>
            <a:miter lim="800000"/>
            <a:headEnd/>
            <a:tailEnd/>
          </a:ln>
        </p:spPr>
        <p:txBody>
          <a:bodyPr wrap="square">
            <a:spAutoFit/>
          </a:bodyPr>
          <a:lstStyle/>
          <a:p>
            <a:pPr marL="0" lvl="1" algn="l">
              <a:spcBef>
                <a:spcPts val="1200"/>
              </a:spcBef>
              <a:buFont typeface="Times" pitchFamily="-65" charset="0"/>
              <a:buChar char="•"/>
              <a:defRPr/>
            </a:pPr>
            <a:r>
              <a:rPr lang="en-US" sz="3200" b="0" i="0" dirty="0">
                <a:solidFill>
                  <a:schemeClr val="tx1"/>
                </a:solidFill>
                <a:latin typeface="+mj-lt"/>
                <a:cs typeface="Arial" charset="0"/>
              </a:rPr>
              <a:t>Algebra based, introductory course.  Three sections </a:t>
            </a:r>
            <a:r>
              <a:rPr lang="en-US" sz="3200" b="0" i="0" dirty="0" smtClean="0">
                <a:solidFill>
                  <a:schemeClr val="tx1"/>
                </a:solidFill>
                <a:latin typeface="+mj-lt"/>
                <a:cs typeface="Arial" charset="0"/>
              </a:rPr>
              <a:t>,  ~750 </a:t>
            </a:r>
            <a:r>
              <a:rPr lang="en-US" sz="3200" b="0" i="0" dirty="0">
                <a:solidFill>
                  <a:schemeClr val="tx1"/>
                </a:solidFill>
                <a:latin typeface="+mj-lt"/>
                <a:cs typeface="Arial" charset="0"/>
              </a:rPr>
              <a:t>students</a:t>
            </a:r>
          </a:p>
          <a:p>
            <a:pPr marL="0" lvl="1" algn="l">
              <a:spcBef>
                <a:spcPts val="1200"/>
              </a:spcBef>
              <a:buFont typeface="Times" pitchFamily="-65" charset="0"/>
              <a:buChar char="•"/>
              <a:defRPr/>
            </a:pPr>
            <a:r>
              <a:rPr lang="en-US" sz="3200" b="0" i="0" dirty="0">
                <a:solidFill>
                  <a:schemeClr val="tx1"/>
                </a:solidFill>
                <a:latin typeface="+mj-lt"/>
                <a:cs typeface="Arial" charset="0"/>
              </a:rPr>
              <a:t>Includes 1.5 hr/wk laboratory, 1 hr/wk context-</a:t>
            </a:r>
            <a:r>
              <a:rPr lang="en-US" sz="3200" b="0" i="0" dirty="0" smtClean="0">
                <a:solidFill>
                  <a:schemeClr val="tx1"/>
                </a:solidFill>
                <a:latin typeface="+mj-lt"/>
                <a:cs typeface="Arial" charset="0"/>
              </a:rPr>
              <a:t>rich</a:t>
            </a:r>
            <a:r>
              <a:rPr lang="en-US" sz="3200" b="0" i="0" baseline="30000" dirty="0" smtClean="0">
                <a:solidFill>
                  <a:schemeClr val="tx1"/>
                </a:solidFill>
                <a:latin typeface="+mj-lt"/>
                <a:cs typeface="Arial" charset="0"/>
              </a:rPr>
              <a:t>1</a:t>
            </a:r>
            <a:r>
              <a:rPr lang="en-US" sz="3200" b="0" i="0" dirty="0" smtClean="0">
                <a:solidFill>
                  <a:schemeClr val="tx1"/>
                </a:solidFill>
                <a:latin typeface="+mj-lt"/>
                <a:cs typeface="Arial" charset="0"/>
              </a:rPr>
              <a:t> problem sessions</a:t>
            </a:r>
            <a:endParaRPr lang="en-US" sz="3200" b="0" i="0" dirty="0">
              <a:solidFill>
                <a:schemeClr val="tx1"/>
              </a:solidFill>
              <a:latin typeface="+mj-lt"/>
              <a:cs typeface="Arial" charset="0"/>
            </a:endParaRPr>
          </a:p>
          <a:p>
            <a:pPr marL="0" lvl="1" algn="l">
              <a:spcBef>
                <a:spcPts val="1200"/>
              </a:spcBef>
              <a:buFont typeface="Times" pitchFamily="-65" charset="0"/>
              <a:buChar char="•"/>
              <a:defRPr/>
            </a:pPr>
            <a:r>
              <a:rPr lang="en-US" sz="3200" b="0" i="0" dirty="0">
                <a:solidFill>
                  <a:schemeClr val="tx1"/>
                </a:solidFill>
                <a:latin typeface="+mj-lt"/>
                <a:cs typeface="Arial" charset="0"/>
              </a:rPr>
              <a:t> Real-world and environmental curriculum focus (e.g. thermal physics is taught using contexts of home heating and the Earth’s energy balance)</a:t>
            </a:r>
          </a:p>
        </p:txBody>
      </p:sp>
      <p:grpSp>
        <p:nvGrpSpPr>
          <p:cNvPr id="2168" name="Group 1077"/>
          <p:cNvGrpSpPr>
            <a:grpSpLocks/>
          </p:cNvGrpSpPr>
          <p:nvPr/>
        </p:nvGrpSpPr>
        <p:grpSpPr bwMode="auto">
          <a:xfrm>
            <a:off x="18973800" y="6391275"/>
            <a:ext cx="7416800" cy="5788025"/>
            <a:chOff x="11952" y="4026"/>
            <a:chExt cx="4672" cy="3646"/>
          </a:xfrm>
        </p:grpSpPr>
        <p:sp>
          <p:nvSpPr>
            <p:cNvPr id="2169" name="AutoShape 129"/>
            <p:cNvSpPr>
              <a:spLocks noChangeArrowheads="1"/>
            </p:cNvSpPr>
            <p:nvPr/>
          </p:nvSpPr>
          <p:spPr bwMode="auto">
            <a:xfrm>
              <a:off x="11952" y="4026"/>
              <a:ext cx="4672" cy="3646"/>
            </a:xfrm>
            <a:prstGeom prst="roundRect">
              <a:avLst>
                <a:gd name="adj" fmla="val 7986"/>
              </a:avLst>
            </a:prstGeom>
            <a:solidFill>
              <a:srgbClr val="F6DD9A"/>
            </a:solidFill>
            <a:ln w="38100">
              <a:solidFill>
                <a:srgbClr val="000099"/>
              </a:solidFill>
              <a:round/>
              <a:headEnd/>
              <a:tailEnd/>
            </a:ln>
          </p:spPr>
          <p:txBody>
            <a:bodyPr wrap="none" anchorCtr="1"/>
            <a:lstStyle/>
            <a:p>
              <a:r>
                <a:rPr lang="en-US" sz="4800" i="0">
                  <a:solidFill>
                    <a:srgbClr val="990000"/>
                  </a:solidFill>
                  <a:latin typeface="Arial" charset="0"/>
                </a:rPr>
                <a:t>Final Projects</a:t>
              </a:r>
            </a:p>
          </p:txBody>
        </p:sp>
        <p:sp>
          <p:nvSpPr>
            <p:cNvPr id="1151" name="TextBox 127"/>
            <p:cNvSpPr txBox="1">
              <a:spLocks noChangeArrowheads="1"/>
            </p:cNvSpPr>
            <p:nvPr/>
          </p:nvSpPr>
          <p:spPr bwMode="auto">
            <a:xfrm>
              <a:off x="12101" y="4627"/>
              <a:ext cx="4374" cy="2831"/>
            </a:xfrm>
            <a:prstGeom prst="rect">
              <a:avLst/>
            </a:prstGeom>
            <a:noFill/>
            <a:ln w="9525">
              <a:noFill/>
              <a:miter lim="800000"/>
              <a:headEnd/>
              <a:tailEnd/>
            </a:ln>
          </p:spPr>
          <p:txBody>
            <a:bodyPr>
              <a:spAutoFit/>
            </a:bodyPr>
            <a:lstStyle/>
            <a:p>
              <a:pPr marL="0" lvl="1" algn="l">
                <a:spcBef>
                  <a:spcPts val="1200"/>
                </a:spcBef>
                <a:buFont typeface="Times" pitchFamily="-65" charset="0"/>
                <a:buChar char="•"/>
                <a:defRPr/>
              </a:pPr>
              <a:r>
                <a:rPr lang="en-US" sz="3200" b="0" i="0" dirty="0">
                  <a:solidFill>
                    <a:schemeClr val="tx1"/>
                  </a:solidFill>
                  <a:latin typeface="+mj-lt"/>
                  <a:cs typeface="Arial" charset="0"/>
                </a:rPr>
                <a:t>Students work in groups to quantitatively model and estimate an answer to a scientific question</a:t>
              </a:r>
            </a:p>
            <a:p>
              <a:pPr marL="0" lvl="1" algn="l">
                <a:spcBef>
                  <a:spcPts val="1200"/>
                </a:spcBef>
                <a:buFont typeface="Times" pitchFamily="-65" charset="0"/>
                <a:buChar char="•"/>
                <a:defRPr/>
              </a:pPr>
              <a:r>
                <a:rPr lang="en-US" sz="3200" b="0" i="0" dirty="0">
                  <a:solidFill>
                    <a:schemeClr val="tx1"/>
                  </a:solidFill>
                  <a:latin typeface="+mj-lt"/>
                  <a:cs typeface="Arial" charset="0"/>
                </a:rPr>
                <a:t>Example project topic: Energy and greenhouse gas savings from using LEDs for city lighting</a:t>
              </a:r>
            </a:p>
            <a:p>
              <a:pPr marL="0" lvl="1" algn="l">
                <a:spcBef>
                  <a:spcPts val="1200"/>
                </a:spcBef>
                <a:buFont typeface="Times" pitchFamily="-65" charset="0"/>
                <a:buChar char="•"/>
                <a:defRPr/>
              </a:pPr>
              <a:r>
                <a:rPr lang="en-US" sz="3200" b="0" i="0" dirty="0">
                  <a:solidFill>
                    <a:schemeClr val="tx1"/>
                  </a:solidFill>
                  <a:latin typeface="+mj-lt"/>
                  <a:cs typeface="Arial" charset="0"/>
                </a:rPr>
                <a:t>Students present results to their peers</a:t>
              </a:r>
            </a:p>
            <a:p>
              <a:pPr marL="0" lvl="1" algn="l">
                <a:spcBef>
                  <a:spcPts val="1200"/>
                </a:spcBef>
                <a:buFont typeface="Times" pitchFamily="-65" charset="0"/>
                <a:buChar char="•"/>
                <a:defRPr/>
              </a:pPr>
              <a:r>
                <a:rPr lang="en-US" sz="3200" b="0" i="0" dirty="0">
                  <a:solidFill>
                    <a:schemeClr val="tx1"/>
                  </a:solidFill>
                  <a:latin typeface="+mj-lt"/>
                  <a:cs typeface="Arial" charset="0"/>
                </a:rPr>
                <a:t>Project is worth 8% of </a:t>
              </a:r>
              <a:r>
                <a:rPr lang="en-US" sz="3200" b="0" i="0" dirty="0" smtClean="0">
                  <a:solidFill>
                    <a:schemeClr val="tx1"/>
                  </a:solidFill>
                  <a:latin typeface="+mj-lt"/>
                  <a:cs typeface="Arial" charset="0"/>
                </a:rPr>
                <a:t>course </a:t>
              </a:r>
              <a:r>
                <a:rPr lang="en-US" sz="3200" b="0" i="0" dirty="0">
                  <a:solidFill>
                    <a:schemeClr val="tx1"/>
                  </a:solidFill>
                  <a:latin typeface="+mj-lt"/>
                  <a:cs typeface="Arial" charset="0"/>
                </a:rPr>
                <a:t>grade.</a:t>
              </a:r>
            </a:p>
          </p:txBody>
        </p:sp>
      </p:grpSp>
      <p:sp>
        <p:nvSpPr>
          <p:cNvPr id="111" name="AutoShape 131"/>
          <p:cNvSpPr>
            <a:spLocks noChangeArrowheads="1"/>
          </p:cNvSpPr>
          <p:nvPr/>
        </p:nvSpPr>
        <p:spPr bwMode="auto">
          <a:xfrm>
            <a:off x="1768475" y="20505738"/>
            <a:ext cx="9020175" cy="6923087"/>
          </a:xfrm>
          <a:prstGeom prst="roundRect">
            <a:avLst>
              <a:gd name="adj" fmla="val 3218"/>
            </a:avLst>
          </a:prstGeom>
          <a:gradFill>
            <a:gsLst>
              <a:gs pos="100000">
                <a:srgbClr val="FFFFFF"/>
              </a:gs>
              <a:gs pos="0">
                <a:srgbClr val="FFD347"/>
              </a:gs>
            </a:gsLst>
            <a:lin ang="15000000" scaled="0"/>
          </a:gradFill>
          <a:ln w="9525">
            <a:solidFill>
              <a:srgbClr val="FAFADC"/>
            </a:solidFill>
            <a:round/>
            <a:headEnd/>
            <a:tailEnd/>
          </a:ln>
          <a:effectLst>
            <a:outerShdw blurRad="63500" dist="58039" dir="2819977" rotWithShape="0">
              <a:srgbClr val="000000">
                <a:alpha val="46999"/>
              </a:srgbClr>
            </a:outerShdw>
          </a:effectLst>
        </p:spPr>
        <p:txBody>
          <a:bodyPr anchorCtr="1"/>
          <a:lstStyle/>
          <a:p>
            <a:pPr>
              <a:defRPr/>
            </a:pPr>
            <a:r>
              <a:rPr lang="en-US" sz="3200" dirty="0">
                <a:solidFill>
                  <a:srgbClr val="990000"/>
                </a:solidFill>
                <a:latin typeface="Times New Roman" pitchFamily="-107" charset="0"/>
                <a:ea typeface="ＭＳ Ｐゴシック" pitchFamily="-107" charset="-128"/>
                <a:cs typeface="ＭＳ Ｐゴシック" pitchFamily="-107" charset="-128"/>
              </a:rPr>
              <a:t>Transfer Problem A -  </a:t>
            </a:r>
            <a:r>
              <a:rPr lang="en-US" sz="3200" b="0" dirty="0">
                <a:solidFill>
                  <a:srgbClr val="990000"/>
                </a:solidFill>
                <a:latin typeface="Times New Roman" pitchFamily="-107" charset="0"/>
                <a:ea typeface="ＭＳ Ｐゴシック" pitchFamily="-107" charset="-128"/>
                <a:cs typeface="ＭＳ Ｐゴシック" pitchFamily="-107" charset="-128"/>
              </a:rPr>
              <a:t>Administered as a pre-test in week 7 and a post-test in week 13 of the term.</a:t>
            </a:r>
          </a:p>
        </p:txBody>
      </p:sp>
      <p:sp>
        <p:nvSpPr>
          <p:cNvPr id="15404" name="Text Box 1088"/>
          <p:cNvSpPr txBox="1">
            <a:spLocks noChangeArrowheads="1"/>
          </p:cNvSpPr>
          <p:nvPr/>
        </p:nvSpPr>
        <p:spPr bwMode="auto">
          <a:xfrm>
            <a:off x="2217738" y="21805169"/>
            <a:ext cx="8148637" cy="5414962"/>
          </a:xfrm>
          <a:prstGeom prst="rect">
            <a:avLst/>
          </a:prstGeom>
          <a:noFill/>
          <a:ln w="9525">
            <a:noFill/>
            <a:miter lim="800000"/>
            <a:headEnd/>
            <a:tailEnd/>
          </a:ln>
        </p:spPr>
        <p:txBody>
          <a:bodyPr/>
          <a:lstStyle/>
          <a:p>
            <a:pPr algn="just">
              <a:defRPr/>
            </a:pPr>
            <a:r>
              <a:rPr lang="en-US" b="0" i="0" dirty="0">
                <a:latin typeface="Times New Roman" pitchFamily="-107" charset="0"/>
                <a:ea typeface="ＭＳ Ｐゴシック" pitchFamily="-107" charset="-128"/>
              </a:rPr>
              <a:t>You are hunting for an apartment with your friends.  You have found two apartments with the same rent that both require you to pay your own utilities (i.e. electricity bill, gas bill, heating, TV, internet, phone).  </a:t>
            </a:r>
            <a:r>
              <a:rPr lang="en-US" i="0" dirty="0">
                <a:latin typeface="Times New Roman" pitchFamily="-107" charset="0"/>
                <a:ea typeface="ＭＳ Ｐゴシック" pitchFamily="-107" charset="-128"/>
              </a:rPr>
              <a:t>You want to estimate: which apartment will be cheaper?</a:t>
            </a:r>
          </a:p>
          <a:p>
            <a:pPr marL="180000" lvl="1" algn="just">
              <a:spcBef>
                <a:spcPts val="0"/>
              </a:spcBef>
              <a:buFont typeface="Times" pitchFamily="-107" charset="0"/>
              <a:buChar char="•"/>
              <a:defRPr/>
            </a:pPr>
            <a:r>
              <a:rPr lang="en-US" b="0" i="0" dirty="0">
                <a:solidFill>
                  <a:schemeClr val="tx1"/>
                </a:solidFill>
                <a:latin typeface="+mj-lt"/>
                <a:ea typeface="ＭＳ Ｐゴシック" pitchFamily="-107" charset="-128"/>
                <a:cs typeface="Arial" pitchFamily="34" charset="0"/>
              </a:rPr>
              <a:t>What information would you need to know in order to solve this problem?</a:t>
            </a:r>
          </a:p>
          <a:p>
            <a:pPr marL="180000" lvl="1" algn="just">
              <a:spcBef>
                <a:spcPts val="0"/>
              </a:spcBef>
              <a:buFont typeface="Times" pitchFamily="-107" charset="0"/>
              <a:buChar char="•"/>
              <a:defRPr/>
            </a:pPr>
            <a:r>
              <a:rPr lang="en-US" b="0" i="0" dirty="0">
                <a:solidFill>
                  <a:schemeClr val="tx1"/>
                </a:solidFill>
                <a:latin typeface="+mj-lt"/>
                <a:ea typeface="ＭＳ Ｐゴシック" pitchFamily="-107" charset="-128"/>
                <a:cs typeface="Arial" pitchFamily="34" charset="0"/>
              </a:rPr>
              <a:t>Describe briefly how you would figure out each piece of information that you specified above.</a:t>
            </a:r>
          </a:p>
          <a:p>
            <a:pPr marL="180000" lvl="1" algn="just">
              <a:spcBef>
                <a:spcPts val="0"/>
              </a:spcBef>
              <a:buFont typeface="Times" pitchFamily="-107" charset="0"/>
              <a:buChar char="•"/>
              <a:defRPr/>
            </a:pPr>
            <a:r>
              <a:rPr lang="en-US" b="0" i="0" dirty="0">
                <a:solidFill>
                  <a:schemeClr val="tx1"/>
                </a:solidFill>
                <a:latin typeface="+mj-lt"/>
                <a:ea typeface="ＭＳ Ｐゴシック" pitchFamily="-107" charset="-128"/>
                <a:cs typeface="Arial" pitchFamily="34" charset="0"/>
              </a:rPr>
              <a:t>List the physics principles or concepts that you would need to use in order to determine which choice will be more efficient.</a:t>
            </a:r>
          </a:p>
          <a:p>
            <a:pPr marL="180000" lvl="1" algn="just">
              <a:spcBef>
                <a:spcPts val="0"/>
              </a:spcBef>
              <a:buFont typeface="Times" pitchFamily="-107" charset="0"/>
              <a:buChar char="•"/>
              <a:defRPr/>
            </a:pPr>
            <a:r>
              <a:rPr lang="en-US" b="0" i="0" dirty="0">
                <a:solidFill>
                  <a:schemeClr val="tx1"/>
                </a:solidFill>
                <a:latin typeface="+mj-lt"/>
                <a:ea typeface="ＭＳ Ｐゴシック" pitchFamily="-107" charset="-128"/>
                <a:cs typeface="Arial" pitchFamily="34" charset="0"/>
              </a:rPr>
              <a:t>Once you had this information, what would you do with it?  Describe briefly in point form how you would use this information to make the comparison. </a:t>
            </a:r>
          </a:p>
          <a:p>
            <a:pPr>
              <a:defRPr/>
            </a:pPr>
            <a:endParaRPr lang="en-US" dirty="0">
              <a:latin typeface="Times New Roman" pitchFamily="-107" charset="0"/>
              <a:ea typeface="ＭＳ Ｐゴシック" pitchFamily="-107" charset="-128"/>
            </a:endParaRPr>
          </a:p>
        </p:txBody>
      </p:sp>
      <p:grpSp>
        <p:nvGrpSpPr>
          <p:cNvPr id="2062" name="Group 64"/>
          <p:cNvGrpSpPr>
            <a:grpSpLocks/>
          </p:cNvGrpSpPr>
          <p:nvPr/>
        </p:nvGrpSpPr>
        <p:grpSpPr bwMode="auto">
          <a:xfrm>
            <a:off x="10496550" y="28078125"/>
            <a:ext cx="15708313" cy="8203850"/>
            <a:chOff x="17810082" y="28515546"/>
            <a:chExt cx="15708298" cy="8203082"/>
          </a:xfrm>
        </p:grpSpPr>
        <p:grpSp>
          <p:nvGrpSpPr>
            <p:cNvPr id="2160" name="Group 63"/>
            <p:cNvGrpSpPr>
              <a:grpSpLocks/>
            </p:cNvGrpSpPr>
            <p:nvPr/>
          </p:nvGrpSpPr>
          <p:grpSpPr bwMode="auto">
            <a:xfrm>
              <a:off x="17810082" y="28515546"/>
              <a:ext cx="15708298" cy="7128073"/>
              <a:chOff x="17810082" y="28515546"/>
              <a:chExt cx="15708298" cy="7128073"/>
            </a:xfrm>
          </p:grpSpPr>
          <p:sp>
            <p:nvSpPr>
              <p:cNvPr id="2162" name="AutoShape 225"/>
              <p:cNvSpPr>
                <a:spLocks noChangeArrowheads="1"/>
              </p:cNvSpPr>
              <p:nvPr/>
            </p:nvSpPr>
            <p:spPr bwMode="auto">
              <a:xfrm>
                <a:off x="17810082" y="29015568"/>
                <a:ext cx="15708298" cy="6628051"/>
              </a:xfrm>
              <a:prstGeom prst="roundRect">
                <a:avLst>
                  <a:gd name="adj" fmla="val 7986"/>
                </a:avLst>
              </a:prstGeom>
              <a:noFill/>
              <a:ln w="38100">
                <a:solidFill>
                  <a:srgbClr val="800000"/>
                </a:solidFill>
                <a:round/>
                <a:headEnd/>
                <a:tailEnd/>
              </a:ln>
            </p:spPr>
            <p:txBody>
              <a:bodyPr wrap="none" anchor="ctr"/>
              <a:lstStyle/>
              <a:p>
                <a:endParaRPr lang="en-US" sz="2300" b="0" i="0">
                  <a:solidFill>
                    <a:schemeClr val="tx1"/>
                  </a:solidFill>
                </a:endParaRPr>
              </a:p>
            </p:txBody>
          </p:sp>
          <p:sp>
            <p:nvSpPr>
              <p:cNvPr id="2163" name="AutoShape 226"/>
              <p:cNvSpPr>
                <a:spLocks noChangeArrowheads="1"/>
              </p:cNvSpPr>
              <p:nvPr/>
            </p:nvSpPr>
            <p:spPr bwMode="auto">
              <a:xfrm>
                <a:off x="22739304" y="28515546"/>
                <a:ext cx="5605463" cy="949325"/>
              </a:xfrm>
              <a:prstGeom prst="roundRect">
                <a:avLst>
                  <a:gd name="adj" fmla="val 24454"/>
                </a:avLst>
              </a:prstGeom>
              <a:solidFill>
                <a:srgbClr val="F6DD9A"/>
              </a:solidFill>
              <a:ln w="38100">
                <a:solidFill>
                  <a:srgbClr val="800000"/>
                </a:solidFill>
                <a:round/>
                <a:headEnd/>
                <a:tailEnd/>
              </a:ln>
            </p:spPr>
            <p:txBody>
              <a:bodyPr wrap="none" anchor="ctr"/>
              <a:lstStyle/>
              <a:p>
                <a:r>
                  <a:rPr lang="en-US" sz="3600" i="0">
                    <a:solidFill>
                      <a:srgbClr val="990000"/>
                    </a:solidFill>
                    <a:latin typeface="Arial" charset="0"/>
                  </a:rPr>
                  <a:t>Discussion</a:t>
                </a:r>
              </a:p>
            </p:txBody>
          </p:sp>
        </p:grpSp>
        <p:sp>
          <p:nvSpPr>
            <p:cNvPr id="2161" name="Rectangle 233"/>
            <p:cNvSpPr>
              <a:spLocks noChangeArrowheads="1"/>
            </p:cNvSpPr>
            <p:nvPr/>
          </p:nvSpPr>
          <p:spPr bwMode="auto">
            <a:xfrm>
              <a:off x="18024157" y="29548105"/>
              <a:ext cx="15170372" cy="7170523"/>
            </a:xfrm>
            <a:prstGeom prst="rect">
              <a:avLst/>
            </a:prstGeom>
            <a:noFill/>
            <a:ln w="9525">
              <a:noFill/>
              <a:miter lim="800000"/>
              <a:headEnd/>
              <a:tailEnd/>
            </a:ln>
          </p:spPr>
          <p:txBody>
            <a:bodyPr>
              <a:spAutoFit/>
            </a:bodyPr>
            <a:lstStyle/>
            <a:p>
              <a:pPr algn="just">
                <a:spcAft>
                  <a:spcPts val="0"/>
                </a:spcAft>
                <a:buFontTx/>
                <a:buChar char="•"/>
              </a:pPr>
              <a:r>
                <a:rPr lang="en-US" sz="3000" b="0" i="0" dirty="0">
                  <a:solidFill>
                    <a:schemeClr val="tx1"/>
                  </a:solidFill>
                </a:rPr>
                <a:t> </a:t>
              </a:r>
              <a:r>
                <a:rPr lang="en-US" sz="3000" b="0" i="0" dirty="0" smtClean="0">
                  <a:solidFill>
                    <a:schemeClr val="tx1"/>
                  </a:solidFill>
                </a:rPr>
                <a:t>The majority </a:t>
              </a:r>
              <a:r>
                <a:rPr lang="en-US" sz="3000" b="0" i="0" dirty="0">
                  <a:solidFill>
                    <a:schemeClr val="tx1"/>
                  </a:solidFill>
                </a:rPr>
                <a:t>of students mention Conduction but not Radiation in their answers (Figure 1). </a:t>
              </a:r>
              <a:r>
                <a:rPr lang="en-US" sz="3000" b="0" i="0" dirty="0" smtClean="0">
                  <a:solidFill>
                    <a:schemeClr val="tx1"/>
                  </a:solidFill>
                </a:rPr>
                <a:t>These topics had equal </a:t>
              </a:r>
              <a:r>
                <a:rPr lang="en-US" sz="3000" b="0" i="0" dirty="0">
                  <a:solidFill>
                    <a:schemeClr val="tx1"/>
                  </a:solidFill>
                </a:rPr>
                <a:t>class time but conduction was discussed in the context of home heating. </a:t>
              </a:r>
            </a:p>
            <a:p>
              <a:pPr algn="just">
                <a:spcAft>
                  <a:spcPts val="0"/>
                </a:spcAft>
                <a:buFontTx/>
                <a:buChar char="•"/>
              </a:pPr>
              <a:r>
                <a:rPr lang="en-US" sz="3000" b="0" i="0" dirty="0">
                  <a:solidFill>
                    <a:schemeClr val="tx1"/>
                  </a:solidFill>
                </a:rPr>
                <a:t> Significant differences were observed between Pre and Post groups’ use of three models (Figure 1). Conduction and Thermal Energy Balance models both had a decrease in the number of Strong models and an increase in the number of NR </a:t>
              </a:r>
              <a:r>
                <a:rPr lang="en-US" sz="3000" b="0" i="0" dirty="0" smtClean="0">
                  <a:solidFill>
                    <a:schemeClr val="tx1"/>
                  </a:solidFill>
                </a:rPr>
                <a:t>scores, while </a:t>
              </a:r>
              <a:r>
                <a:rPr lang="en-US" sz="3000" b="0" i="0" dirty="0">
                  <a:solidFill>
                    <a:schemeClr val="tx1"/>
                  </a:solidFill>
                </a:rPr>
                <a:t>Direct Estimate </a:t>
              </a:r>
              <a:r>
                <a:rPr lang="en-US" sz="3000" b="0" i="0" dirty="0" smtClean="0">
                  <a:solidFill>
                    <a:schemeClr val="tx1"/>
                  </a:solidFill>
                </a:rPr>
                <a:t>shows </a:t>
              </a:r>
              <a:r>
                <a:rPr lang="en-US" sz="3000" b="0" i="0" dirty="0">
                  <a:solidFill>
                    <a:schemeClr val="tx1"/>
                  </a:solidFill>
                </a:rPr>
                <a:t>the </a:t>
              </a:r>
              <a:r>
                <a:rPr lang="en-US" sz="3000" b="0" i="0" dirty="0" smtClean="0">
                  <a:solidFill>
                    <a:schemeClr val="tx1"/>
                  </a:solidFill>
                </a:rPr>
                <a:t>opposite. </a:t>
              </a:r>
              <a:endParaRPr lang="en-US" sz="3000" b="0" i="0" dirty="0">
                <a:solidFill>
                  <a:schemeClr val="tx1"/>
                </a:solidFill>
              </a:endParaRPr>
            </a:p>
            <a:p>
              <a:pPr algn="just">
                <a:spcAft>
                  <a:spcPts val="0"/>
                </a:spcAft>
                <a:buFontTx/>
                <a:buChar char="•"/>
              </a:pPr>
              <a:r>
                <a:rPr lang="en-US" sz="3000" b="0" i="0" dirty="0">
                  <a:solidFill>
                    <a:schemeClr val="tx1"/>
                  </a:solidFill>
                </a:rPr>
                <a:t> </a:t>
              </a:r>
              <a:r>
                <a:rPr lang="en-US" sz="3000" b="0" i="0" dirty="0" smtClean="0">
                  <a:solidFill>
                    <a:schemeClr val="tx1"/>
                  </a:solidFill>
                </a:rPr>
                <a:t>Chi-squared analysis shows that students with a Strong Direct Estimate model are more likely to have use that model exclusively in the post-test.  This suggests the students are </a:t>
              </a:r>
              <a:r>
                <a:rPr lang="en-US" sz="3000" b="0" dirty="0" smtClean="0">
                  <a:solidFill>
                    <a:schemeClr val="tx1"/>
                  </a:solidFill>
                </a:rPr>
                <a:t>specializing</a:t>
              </a:r>
              <a:r>
                <a:rPr lang="en-US" sz="3000" b="0" i="0" dirty="0" smtClean="0">
                  <a:solidFill>
                    <a:schemeClr val="tx1"/>
                  </a:solidFill>
                </a:rPr>
                <a:t>.</a:t>
              </a:r>
              <a:endParaRPr lang="en-US" sz="3000" i="0" dirty="0">
                <a:solidFill>
                  <a:schemeClr val="tx1"/>
                </a:solidFill>
              </a:endParaRPr>
            </a:p>
            <a:p>
              <a:pPr algn="just">
                <a:spcBef>
                  <a:spcPts val="1200"/>
                </a:spcBef>
              </a:pPr>
              <a:r>
                <a:rPr lang="en-US" sz="3000" i="0" dirty="0" smtClean="0">
                  <a:solidFill>
                    <a:schemeClr val="tx1"/>
                  </a:solidFill>
                </a:rPr>
                <a:t>Conclusions:  </a:t>
              </a:r>
              <a:r>
                <a:rPr lang="en-US" sz="3000" b="0" i="0" dirty="0" smtClean="0">
                  <a:solidFill>
                    <a:schemeClr val="tx1"/>
                  </a:solidFill>
                </a:rPr>
                <a:t>After </a:t>
              </a:r>
              <a:r>
                <a:rPr lang="en-US" sz="3000" b="0" i="0" dirty="0">
                  <a:solidFill>
                    <a:schemeClr val="tx1"/>
                  </a:solidFill>
                </a:rPr>
                <a:t>completing the final project students are more likely to interpret Transfer Problem A in terms of Direct Estimates of power consumption alone. </a:t>
              </a:r>
              <a:r>
                <a:rPr lang="en-US" sz="3000" b="0" i="0" dirty="0" smtClean="0">
                  <a:solidFill>
                    <a:schemeClr val="tx1"/>
                  </a:solidFill>
                </a:rPr>
                <a:t>This suggests that </a:t>
              </a:r>
              <a:r>
                <a:rPr lang="en-US" sz="3000" b="0" i="0" dirty="0">
                  <a:solidFill>
                    <a:schemeClr val="tx1"/>
                  </a:solidFill>
                </a:rPr>
                <a:t>the final project has not significantly improved students’ tendency to apply broad physical principles </a:t>
              </a:r>
              <a:r>
                <a:rPr lang="en-US" sz="3000" b="0" i="0" dirty="0" smtClean="0">
                  <a:solidFill>
                    <a:schemeClr val="tx1"/>
                  </a:solidFill>
                </a:rPr>
                <a:t>to </a:t>
              </a:r>
              <a:r>
                <a:rPr lang="en-US" sz="3000" b="0" i="0" dirty="0">
                  <a:solidFill>
                    <a:schemeClr val="tx1"/>
                  </a:solidFill>
                </a:rPr>
                <a:t>everyday problems. However it seems there was improvement in </a:t>
              </a:r>
              <a:r>
                <a:rPr lang="en-US" sz="3000" b="0" i="0" dirty="0" smtClean="0">
                  <a:solidFill>
                    <a:schemeClr val="tx1"/>
                  </a:solidFill>
                </a:rPr>
                <a:t>conducting simpler (rate</a:t>
              </a:r>
              <a:r>
                <a:rPr lang="en-US" sz="3000" b="0" i="0" dirty="0">
                  <a:solidFill>
                    <a:schemeClr val="tx1"/>
                  </a:solidFill>
                </a:rPr>
                <a:t>)*(time) </a:t>
              </a:r>
              <a:r>
                <a:rPr lang="en-US" sz="3000" b="0" i="0" dirty="0" smtClean="0">
                  <a:solidFill>
                    <a:schemeClr val="tx1"/>
                  </a:solidFill>
                </a:rPr>
                <a:t>calculations, a useful strategy for approaching many everyday problems.</a:t>
              </a:r>
              <a:endParaRPr lang="en-US" sz="3000" b="0" i="0" dirty="0">
                <a:solidFill>
                  <a:schemeClr val="tx1"/>
                </a:solidFill>
              </a:endParaRPr>
            </a:p>
            <a:p>
              <a:pPr algn="just"/>
              <a:endParaRPr lang="en-US" sz="3000" b="0" i="0" dirty="0">
                <a:solidFill>
                  <a:schemeClr val="tx1"/>
                </a:solidFill>
              </a:endParaRPr>
            </a:p>
            <a:p>
              <a:pPr algn="just">
                <a:buFontTx/>
                <a:buChar char="•"/>
              </a:pPr>
              <a:endParaRPr lang="en-US" sz="3000" b="0" i="0" dirty="0">
                <a:solidFill>
                  <a:schemeClr val="tx1"/>
                </a:solidFill>
              </a:endParaRPr>
            </a:p>
            <a:p>
              <a:pPr algn="just">
                <a:buFontTx/>
                <a:buChar char="•"/>
              </a:pPr>
              <a:endParaRPr lang="en-US" sz="3000" b="0" i="0" dirty="0">
                <a:solidFill>
                  <a:srgbClr val="800000"/>
                </a:solidFill>
              </a:endParaRPr>
            </a:p>
          </p:txBody>
        </p:sp>
      </p:grpSp>
      <p:sp>
        <p:nvSpPr>
          <p:cNvPr id="2063" name="AutoShape 225"/>
          <p:cNvSpPr>
            <a:spLocks noChangeArrowheads="1"/>
          </p:cNvSpPr>
          <p:nvPr/>
        </p:nvSpPr>
        <p:spPr bwMode="auto">
          <a:xfrm>
            <a:off x="1651000" y="15743238"/>
            <a:ext cx="24523700" cy="4333875"/>
          </a:xfrm>
          <a:prstGeom prst="roundRect">
            <a:avLst>
              <a:gd name="adj" fmla="val 7986"/>
            </a:avLst>
          </a:prstGeom>
          <a:noFill/>
          <a:ln w="38100">
            <a:solidFill>
              <a:srgbClr val="800000"/>
            </a:solidFill>
            <a:round/>
            <a:headEnd/>
            <a:tailEnd/>
          </a:ln>
        </p:spPr>
        <p:txBody>
          <a:bodyPr wrap="none" anchor="ctr"/>
          <a:lstStyle/>
          <a:p>
            <a:endParaRPr lang="en-US" sz="2300" b="0" i="0">
              <a:solidFill>
                <a:schemeClr val="tx1"/>
              </a:solidFill>
            </a:endParaRPr>
          </a:p>
        </p:txBody>
      </p:sp>
      <p:sp>
        <p:nvSpPr>
          <p:cNvPr id="2064" name="Rectangle 233"/>
          <p:cNvSpPr>
            <a:spLocks noChangeArrowheads="1"/>
          </p:cNvSpPr>
          <p:nvPr/>
        </p:nvSpPr>
        <p:spPr bwMode="auto">
          <a:xfrm>
            <a:off x="1852472" y="16496807"/>
            <a:ext cx="11850742" cy="3354765"/>
          </a:xfrm>
          <a:prstGeom prst="rect">
            <a:avLst/>
          </a:prstGeom>
          <a:noFill/>
          <a:ln w="9525">
            <a:noFill/>
            <a:miter lim="800000"/>
            <a:headEnd/>
            <a:tailEnd/>
          </a:ln>
        </p:spPr>
        <p:txBody>
          <a:bodyPr wrap="square">
            <a:spAutoFit/>
          </a:bodyPr>
          <a:lstStyle/>
          <a:p>
            <a:pPr algn="just">
              <a:spcAft>
                <a:spcPts val="1200"/>
              </a:spcAft>
              <a:buFont typeface="Arial" charset="0"/>
              <a:buChar char="•"/>
            </a:pPr>
            <a:r>
              <a:rPr lang="en-US" sz="3200" b="0" i="0" dirty="0">
                <a:solidFill>
                  <a:schemeClr val="tx1"/>
                </a:solidFill>
                <a:cs typeface="Arial" charset="0"/>
              </a:rPr>
              <a:t>Transfer Problem A was administered to test students’ ability to apply physics to novel real-world problems.</a:t>
            </a:r>
          </a:p>
          <a:p>
            <a:pPr algn="just">
              <a:spcAft>
                <a:spcPts val="1200"/>
              </a:spcAft>
              <a:buFont typeface="Arial" charset="0"/>
              <a:buChar char="•"/>
            </a:pPr>
            <a:r>
              <a:rPr lang="en-US" sz="3200" b="0" i="0" dirty="0">
                <a:solidFill>
                  <a:schemeClr val="tx1"/>
                </a:solidFill>
                <a:cs typeface="Arial" charset="0"/>
              </a:rPr>
              <a:t>The pre-test was administered in week 7 to 199 students, and the post-test was administered in week 13 to 188 </a:t>
            </a:r>
            <a:r>
              <a:rPr lang="en-US" sz="3200" b="0" dirty="0">
                <a:solidFill>
                  <a:schemeClr val="tx1"/>
                </a:solidFill>
                <a:cs typeface="Arial" charset="0"/>
              </a:rPr>
              <a:t>different</a:t>
            </a:r>
            <a:r>
              <a:rPr lang="en-US" sz="3200" b="0" i="0" dirty="0">
                <a:solidFill>
                  <a:schemeClr val="tx1"/>
                </a:solidFill>
                <a:cs typeface="Arial" charset="0"/>
              </a:rPr>
              <a:t> students.</a:t>
            </a:r>
          </a:p>
          <a:p>
            <a:pPr algn="just">
              <a:spcAft>
                <a:spcPts val="1200"/>
              </a:spcAft>
              <a:buFont typeface="Arial" charset="0"/>
              <a:buChar char="•"/>
            </a:pPr>
            <a:r>
              <a:rPr lang="en-US" sz="3200" b="0" i="0" dirty="0">
                <a:solidFill>
                  <a:schemeClr val="tx1"/>
                </a:solidFill>
                <a:cs typeface="Arial" charset="0"/>
              </a:rPr>
              <a:t>Students were randomly divided by section, were given 10 minutes to complete each test and received 0.6% of total course grade for each.    </a:t>
            </a:r>
            <a:endParaRPr lang="en-US" sz="3200" b="0" i="0" dirty="0">
              <a:solidFill>
                <a:srgbClr val="800000"/>
              </a:solidFill>
              <a:cs typeface="Arial" charset="0"/>
            </a:endParaRPr>
          </a:p>
        </p:txBody>
      </p:sp>
      <p:sp>
        <p:nvSpPr>
          <p:cNvPr id="2065" name="AutoShape 226"/>
          <p:cNvSpPr>
            <a:spLocks noChangeArrowheads="1"/>
          </p:cNvSpPr>
          <p:nvPr/>
        </p:nvSpPr>
        <p:spPr bwMode="auto">
          <a:xfrm>
            <a:off x="4603750" y="15268575"/>
            <a:ext cx="7867650" cy="949325"/>
          </a:xfrm>
          <a:prstGeom prst="roundRect">
            <a:avLst>
              <a:gd name="adj" fmla="val 24454"/>
            </a:avLst>
          </a:prstGeom>
          <a:solidFill>
            <a:srgbClr val="F6DD9A"/>
          </a:solidFill>
          <a:ln w="38100">
            <a:solidFill>
              <a:srgbClr val="800000"/>
            </a:solidFill>
            <a:round/>
            <a:headEnd/>
            <a:tailEnd/>
          </a:ln>
        </p:spPr>
        <p:txBody>
          <a:bodyPr wrap="none" anchor="ctr"/>
          <a:lstStyle/>
          <a:p>
            <a:r>
              <a:rPr lang="en-US" sz="3600" i="0">
                <a:solidFill>
                  <a:srgbClr val="990000"/>
                </a:solidFill>
                <a:latin typeface="Arial" charset="0"/>
              </a:rPr>
              <a:t>Measurement of Learning</a:t>
            </a:r>
          </a:p>
        </p:txBody>
      </p:sp>
      <p:sp>
        <p:nvSpPr>
          <p:cNvPr id="1070" name="TextBox 67"/>
          <p:cNvSpPr txBox="1">
            <a:spLocks noChangeArrowheads="1"/>
          </p:cNvSpPr>
          <p:nvPr/>
        </p:nvSpPr>
        <p:spPr bwMode="auto">
          <a:xfrm>
            <a:off x="14068370" y="16004365"/>
            <a:ext cx="11850742" cy="3847207"/>
          </a:xfrm>
          <a:prstGeom prst="rect">
            <a:avLst/>
          </a:prstGeom>
          <a:noFill/>
          <a:ln w="9525">
            <a:noFill/>
            <a:miter lim="800000"/>
            <a:headEnd/>
            <a:tailEnd/>
          </a:ln>
        </p:spPr>
        <p:txBody>
          <a:bodyPr wrap="square">
            <a:spAutoFit/>
          </a:bodyPr>
          <a:lstStyle/>
          <a:p>
            <a:pPr algn="just">
              <a:spcAft>
                <a:spcPts val="1200"/>
              </a:spcAft>
              <a:buFont typeface="Arial" charset="0"/>
              <a:buChar char="•"/>
              <a:defRPr/>
            </a:pPr>
            <a:r>
              <a:rPr lang="en-US" sz="3200" b="0" i="0" dirty="0">
                <a:solidFill>
                  <a:schemeClr val="tx1"/>
                </a:solidFill>
                <a:latin typeface="+mj-lt"/>
                <a:cs typeface="Arial" pitchFamily="34" charset="0"/>
              </a:rPr>
              <a:t>Students referenced four main models to answer the question: Conduction, Radiation, Thermal Energy Balance and Direct Estimate (summarized in Table 1 below).  </a:t>
            </a:r>
          </a:p>
          <a:p>
            <a:pPr algn="just">
              <a:spcAft>
                <a:spcPts val="1200"/>
              </a:spcAft>
              <a:buFont typeface="Arial" charset="0"/>
              <a:buChar char="•"/>
              <a:defRPr/>
            </a:pPr>
            <a:r>
              <a:rPr lang="en-US" sz="3200" b="0" i="0" dirty="0">
                <a:solidFill>
                  <a:schemeClr val="tx1"/>
                </a:solidFill>
                <a:latin typeface="+mj-lt"/>
                <a:cs typeface="Arial" pitchFamily="34" charset="0"/>
              </a:rPr>
              <a:t>Each submission was scored as Strong, Weak or NR (no reference) for </a:t>
            </a:r>
            <a:r>
              <a:rPr lang="en-US" sz="3200" b="0" dirty="0">
                <a:solidFill>
                  <a:schemeClr val="tx1"/>
                </a:solidFill>
                <a:latin typeface="+mj-lt"/>
                <a:cs typeface="Arial" pitchFamily="34" charset="0"/>
              </a:rPr>
              <a:t>each</a:t>
            </a:r>
            <a:r>
              <a:rPr lang="en-US" sz="3200" b="0" i="0" dirty="0">
                <a:solidFill>
                  <a:schemeClr val="tx1"/>
                </a:solidFill>
                <a:latin typeface="+mj-lt"/>
                <a:cs typeface="Arial" pitchFamily="34" charset="0"/>
              </a:rPr>
              <a:t> of the four models.</a:t>
            </a:r>
          </a:p>
          <a:p>
            <a:pPr algn="just">
              <a:spcAft>
                <a:spcPts val="1200"/>
              </a:spcAft>
              <a:buFont typeface="Arial" charset="0"/>
              <a:buChar char="•"/>
              <a:defRPr/>
            </a:pPr>
            <a:r>
              <a:rPr lang="en-US" sz="3200" b="0" i="0" dirty="0">
                <a:solidFill>
                  <a:schemeClr val="tx1"/>
                </a:solidFill>
                <a:latin typeface="+mj-lt"/>
                <a:cs typeface="Arial" pitchFamily="34" charset="0"/>
              </a:rPr>
              <a:t>Coding was conducted by one researcher after 82% inter-rater reliability was achieved. </a:t>
            </a:r>
          </a:p>
        </p:txBody>
      </p:sp>
      <p:sp>
        <p:nvSpPr>
          <p:cNvPr id="2067" name="AutoShape 131"/>
          <p:cNvSpPr>
            <a:spLocks noChangeArrowheads="1"/>
          </p:cNvSpPr>
          <p:nvPr/>
        </p:nvSpPr>
        <p:spPr bwMode="auto">
          <a:xfrm>
            <a:off x="27830463" y="5586413"/>
            <a:ext cx="14919325" cy="28328937"/>
          </a:xfrm>
          <a:prstGeom prst="roundRect">
            <a:avLst>
              <a:gd name="adj" fmla="val 5403"/>
            </a:avLst>
          </a:prstGeom>
          <a:noFill/>
          <a:ln w="38100">
            <a:solidFill>
              <a:srgbClr val="001699"/>
            </a:solidFill>
            <a:round/>
            <a:headEnd/>
            <a:tailEnd/>
          </a:ln>
        </p:spPr>
        <p:txBody>
          <a:bodyPr wrap="none" anchor="ctr"/>
          <a:lstStyle/>
          <a:p>
            <a:endParaRPr lang="en-US" sz="2300" b="0" i="0">
              <a:solidFill>
                <a:schemeClr val="tx1"/>
              </a:solidFill>
            </a:endParaRPr>
          </a:p>
        </p:txBody>
      </p:sp>
      <p:sp>
        <p:nvSpPr>
          <p:cNvPr id="2068" name="AutoShape 132"/>
          <p:cNvSpPr>
            <a:spLocks noChangeArrowheads="1"/>
          </p:cNvSpPr>
          <p:nvPr/>
        </p:nvSpPr>
        <p:spPr bwMode="auto">
          <a:xfrm>
            <a:off x="30627638" y="5024438"/>
            <a:ext cx="9702800" cy="1136650"/>
          </a:xfrm>
          <a:prstGeom prst="roundRect">
            <a:avLst>
              <a:gd name="adj" fmla="val 24454"/>
            </a:avLst>
          </a:prstGeom>
          <a:solidFill>
            <a:srgbClr val="F6DD9A"/>
          </a:solidFill>
          <a:ln w="38100">
            <a:solidFill>
              <a:srgbClr val="001699"/>
            </a:solidFill>
            <a:round/>
            <a:headEnd/>
            <a:tailEnd/>
          </a:ln>
        </p:spPr>
        <p:txBody>
          <a:bodyPr wrap="none" anchor="ctr"/>
          <a:lstStyle/>
          <a:p>
            <a:r>
              <a:rPr lang="en-US" sz="4800" i="0">
                <a:solidFill>
                  <a:srgbClr val="000099"/>
                </a:solidFill>
                <a:latin typeface="Arial" charset="0"/>
              </a:rPr>
              <a:t>Impacts on Student Attitudes</a:t>
            </a:r>
            <a:endParaRPr lang="en-US" sz="4400" i="0">
              <a:solidFill>
                <a:schemeClr val="tx1"/>
              </a:solidFill>
            </a:endParaRPr>
          </a:p>
        </p:txBody>
      </p:sp>
      <p:sp>
        <p:nvSpPr>
          <p:cNvPr id="2069" name="AutoShape 225"/>
          <p:cNvSpPr>
            <a:spLocks noChangeArrowheads="1"/>
          </p:cNvSpPr>
          <p:nvPr/>
        </p:nvSpPr>
        <p:spPr bwMode="auto">
          <a:xfrm>
            <a:off x="28263850" y="6940550"/>
            <a:ext cx="14041438" cy="4643679"/>
          </a:xfrm>
          <a:prstGeom prst="roundRect">
            <a:avLst>
              <a:gd name="adj" fmla="val 7986"/>
            </a:avLst>
          </a:prstGeom>
          <a:noFill/>
          <a:ln w="38100">
            <a:solidFill>
              <a:srgbClr val="800000"/>
            </a:solidFill>
            <a:round/>
            <a:headEnd/>
            <a:tailEnd/>
          </a:ln>
        </p:spPr>
        <p:txBody>
          <a:bodyPr wrap="none" anchor="ctr"/>
          <a:lstStyle/>
          <a:p>
            <a:endParaRPr lang="en-US" sz="2300" b="0" i="0">
              <a:solidFill>
                <a:schemeClr val="tx1"/>
              </a:solidFill>
            </a:endParaRPr>
          </a:p>
        </p:txBody>
      </p:sp>
      <p:sp>
        <p:nvSpPr>
          <p:cNvPr id="2070" name="AutoShape 226"/>
          <p:cNvSpPr>
            <a:spLocks noChangeArrowheads="1"/>
          </p:cNvSpPr>
          <p:nvPr/>
        </p:nvSpPr>
        <p:spPr bwMode="auto">
          <a:xfrm>
            <a:off x="31154688" y="6573838"/>
            <a:ext cx="8342312" cy="871537"/>
          </a:xfrm>
          <a:prstGeom prst="roundRect">
            <a:avLst>
              <a:gd name="adj" fmla="val 24454"/>
            </a:avLst>
          </a:prstGeom>
          <a:solidFill>
            <a:srgbClr val="F6DD9A"/>
          </a:solidFill>
          <a:ln w="38100">
            <a:solidFill>
              <a:srgbClr val="800000"/>
            </a:solidFill>
            <a:round/>
            <a:headEnd/>
            <a:tailEnd/>
          </a:ln>
        </p:spPr>
        <p:txBody>
          <a:bodyPr wrap="none" anchor="ctr"/>
          <a:lstStyle/>
          <a:p>
            <a:r>
              <a:rPr lang="en-US" sz="3600" i="0">
                <a:solidFill>
                  <a:srgbClr val="990000"/>
                </a:solidFill>
                <a:latin typeface="Arial" charset="0"/>
              </a:rPr>
              <a:t>Measurement of Attitudes</a:t>
            </a:r>
          </a:p>
        </p:txBody>
      </p:sp>
      <p:sp>
        <p:nvSpPr>
          <p:cNvPr id="2071" name="Rectangle 233"/>
          <p:cNvSpPr>
            <a:spLocks noChangeArrowheads="1"/>
          </p:cNvSpPr>
          <p:nvPr/>
        </p:nvSpPr>
        <p:spPr bwMode="auto">
          <a:xfrm>
            <a:off x="28479750" y="7587456"/>
            <a:ext cx="13528675" cy="3692525"/>
          </a:xfrm>
          <a:prstGeom prst="rect">
            <a:avLst/>
          </a:prstGeom>
          <a:noFill/>
          <a:ln w="9525">
            <a:noFill/>
            <a:miter lim="800000"/>
            <a:headEnd/>
            <a:tailEnd/>
          </a:ln>
        </p:spPr>
        <p:txBody>
          <a:bodyPr>
            <a:spAutoFit/>
          </a:bodyPr>
          <a:lstStyle/>
          <a:p>
            <a:pPr algn="just"/>
            <a:r>
              <a:rPr lang="en-US" sz="3200" b="0" i="0" dirty="0">
                <a:solidFill>
                  <a:schemeClr val="tx1"/>
                </a:solidFill>
              </a:rPr>
              <a:t>Student attitudes were measured after completing the final project with an anonymous survey given in all problem-solving sessions (N=533 students). The survey included </a:t>
            </a:r>
            <a:r>
              <a:rPr lang="en-US" sz="3200" b="0" i="0" dirty="0" smtClean="0">
                <a:solidFill>
                  <a:schemeClr val="tx1"/>
                </a:solidFill>
              </a:rPr>
              <a:t>four 5-point multiple-choice questions </a:t>
            </a:r>
            <a:r>
              <a:rPr lang="en-US" sz="3200" b="0" i="0" dirty="0">
                <a:solidFill>
                  <a:schemeClr val="tx1"/>
                </a:solidFill>
              </a:rPr>
              <a:t>(see Figure 2 for Q1-4) and one open ended question: </a:t>
            </a:r>
          </a:p>
          <a:p>
            <a:pPr lvl="1" algn="just">
              <a:spcBef>
                <a:spcPts val="600"/>
              </a:spcBef>
              <a:spcAft>
                <a:spcPts val="600"/>
              </a:spcAft>
            </a:pPr>
            <a:r>
              <a:rPr lang="en-US" sz="3200" b="0" i="0" dirty="0">
                <a:solidFill>
                  <a:schemeClr val="tx1"/>
                </a:solidFill>
              </a:rPr>
              <a:t>Q5: What did you learn from working on this project?</a:t>
            </a:r>
          </a:p>
          <a:p>
            <a:pPr algn="just"/>
            <a:r>
              <a:rPr lang="en-US" sz="3200" b="0" i="0" dirty="0">
                <a:solidFill>
                  <a:schemeClr val="tx1"/>
                </a:solidFill>
              </a:rPr>
              <a:t>Responses to questions 1-4 are summarized in Figure 2 below.  Responses to question 5 </a:t>
            </a:r>
            <a:r>
              <a:rPr lang="en-US" sz="3200" b="0" i="0" dirty="0" smtClean="0">
                <a:solidFill>
                  <a:schemeClr val="tx1"/>
                </a:solidFill>
              </a:rPr>
              <a:t>were </a:t>
            </a:r>
            <a:r>
              <a:rPr lang="en-US" sz="3200" b="0" i="0" dirty="0">
                <a:solidFill>
                  <a:schemeClr val="tx1"/>
                </a:solidFill>
              </a:rPr>
              <a:t>coded and analyzed for emergent themes (see </a:t>
            </a:r>
            <a:r>
              <a:rPr lang="en-US" sz="3200" b="0" i="0" dirty="0" smtClean="0">
                <a:solidFill>
                  <a:schemeClr val="tx1"/>
                </a:solidFill>
              </a:rPr>
              <a:t>Table 2). </a:t>
            </a:r>
            <a:endParaRPr lang="en-US" sz="3200" b="0" i="0" dirty="0">
              <a:solidFill>
                <a:schemeClr val="tx1"/>
              </a:solidFill>
            </a:endParaRPr>
          </a:p>
        </p:txBody>
      </p:sp>
      <p:sp>
        <p:nvSpPr>
          <p:cNvPr id="2072" name="AutoShape 225"/>
          <p:cNvSpPr>
            <a:spLocks noChangeArrowheads="1"/>
          </p:cNvSpPr>
          <p:nvPr/>
        </p:nvSpPr>
        <p:spPr bwMode="auto">
          <a:xfrm>
            <a:off x="28540075" y="26862941"/>
            <a:ext cx="13500100" cy="6622197"/>
          </a:xfrm>
          <a:prstGeom prst="roundRect">
            <a:avLst>
              <a:gd name="adj" fmla="val 7986"/>
            </a:avLst>
          </a:prstGeom>
          <a:noFill/>
          <a:ln w="38100">
            <a:solidFill>
              <a:srgbClr val="800000"/>
            </a:solidFill>
            <a:round/>
            <a:headEnd/>
            <a:tailEnd/>
          </a:ln>
        </p:spPr>
        <p:txBody>
          <a:bodyPr wrap="none" anchor="ctr"/>
          <a:lstStyle/>
          <a:p>
            <a:endParaRPr lang="en-US" sz="2300" b="0" i="0">
              <a:solidFill>
                <a:schemeClr val="tx1"/>
              </a:solidFill>
            </a:endParaRPr>
          </a:p>
        </p:txBody>
      </p:sp>
      <p:sp>
        <p:nvSpPr>
          <p:cNvPr id="2073" name="AutoShape 226"/>
          <p:cNvSpPr>
            <a:spLocks noChangeArrowheads="1"/>
          </p:cNvSpPr>
          <p:nvPr/>
        </p:nvSpPr>
        <p:spPr bwMode="auto">
          <a:xfrm>
            <a:off x="32404050" y="26342244"/>
            <a:ext cx="5772150" cy="949325"/>
          </a:xfrm>
          <a:prstGeom prst="roundRect">
            <a:avLst>
              <a:gd name="adj" fmla="val 24454"/>
            </a:avLst>
          </a:prstGeom>
          <a:solidFill>
            <a:srgbClr val="F6DD9A"/>
          </a:solidFill>
          <a:ln w="38100">
            <a:solidFill>
              <a:srgbClr val="800000"/>
            </a:solidFill>
            <a:round/>
            <a:headEnd/>
            <a:tailEnd/>
          </a:ln>
        </p:spPr>
        <p:txBody>
          <a:bodyPr wrap="none" anchor="ctr"/>
          <a:lstStyle/>
          <a:p>
            <a:r>
              <a:rPr lang="en-US" sz="3600" i="0">
                <a:solidFill>
                  <a:srgbClr val="990000"/>
                </a:solidFill>
                <a:latin typeface="Arial" charset="0"/>
              </a:rPr>
              <a:t>Discussion</a:t>
            </a:r>
          </a:p>
        </p:txBody>
      </p:sp>
      <p:sp>
        <p:nvSpPr>
          <p:cNvPr id="2074" name="Rectangle 233"/>
          <p:cNvSpPr>
            <a:spLocks noChangeArrowheads="1"/>
          </p:cNvSpPr>
          <p:nvPr/>
        </p:nvSpPr>
        <p:spPr bwMode="auto">
          <a:xfrm>
            <a:off x="28925838" y="27384375"/>
            <a:ext cx="12728575" cy="5786199"/>
          </a:xfrm>
          <a:prstGeom prst="rect">
            <a:avLst/>
          </a:prstGeom>
          <a:noFill/>
          <a:ln w="9525">
            <a:noFill/>
            <a:miter lim="800000"/>
            <a:headEnd/>
            <a:tailEnd/>
          </a:ln>
        </p:spPr>
        <p:txBody>
          <a:bodyPr>
            <a:spAutoFit/>
          </a:bodyPr>
          <a:lstStyle/>
          <a:p>
            <a:pPr algn="just">
              <a:buFontTx/>
              <a:buChar char="•"/>
            </a:pPr>
            <a:r>
              <a:rPr lang="en-US" sz="3000" b="0" i="0" dirty="0" smtClean="0">
                <a:solidFill>
                  <a:schemeClr val="tx1"/>
                </a:solidFill>
              </a:rPr>
              <a:t> Responses </a:t>
            </a:r>
            <a:r>
              <a:rPr lang="en-US" sz="3000" b="0" i="0" dirty="0">
                <a:solidFill>
                  <a:schemeClr val="tx1"/>
                </a:solidFill>
              </a:rPr>
              <a:t>to </a:t>
            </a:r>
            <a:r>
              <a:rPr lang="en-US" sz="3000" b="0" i="0" dirty="0" smtClean="0">
                <a:solidFill>
                  <a:schemeClr val="tx1"/>
                </a:solidFill>
              </a:rPr>
              <a:t>Q1-4 </a:t>
            </a:r>
            <a:r>
              <a:rPr lang="en-US" sz="3000" b="0" i="0" dirty="0">
                <a:solidFill>
                  <a:schemeClr val="tx1"/>
                </a:solidFill>
              </a:rPr>
              <a:t>show </a:t>
            </a:r>
            <a:r>
              <a:rPr lang="en-US" sz="3000" b="0" i="0" dirty="0" smtClean="0">
                <a:solidFill>
                  <a:schemeClr val="tx1"/>
                </a:solidFill>
              </a:rPr>
              <a:t>majority </a:t>
            </a:r>
            <a:r>
              <a:rPr lang="en-US" sz="3000" b="0" i="0" dirty="0">
                <a:solidFill>
                  <a:schemeClr val="tx1"/>
                </a:solidFill>
              </a:rPr>
              <a:t>of students reported neutral or positive changes in attitudes </a:t>
            </a:r>
            <a:r>
              <a:rPr lang="en-US" sz="3000" b="0" i="0" dirty="0" smtClean="0">
                <a:solidFill>
                  <a:schemeClr val="tx1"/>
                </a:solidFill>
              </a:rPr>
              <a:t>after </a:t>
            </a:r>
            <a:r>
              <a:rPr lang="en-US" sz="3000" b="0" i="0" dirty="0">
                <a:solidFill>
                  <a:schemeClr val="tx1"/>
                </a:solidFill>
              </a:rPr>
              <a:t>working on the final project (see Figure 2).</a:t>
            </a:r>
          </a:p>
          <a:p>
            <a:pPr algn="just">
              <a:buFontTx/>
              <a:buChar char="•"/>
            </a:pPr>
            <a:r>
              <a:rPr lang="en-US" sz="3000" b="0" i="0" dirty="0" smtClean="0">
                <a:solidFill>
                  <a:schemeClr val="tx1"/>
                </a:solidFill>
              </a:rPr>
              <a:t> Responses </a:t>
            </a:r>
            <a:r>
              <a:rPr lang="en-US" sz="3000" b="0" i="0" dirty="0">
                <a:solidFill>
                  <a:schemeClr val="tx1"/>
                </a:solidFill>
              </a:rPr>
              <a:t>to Q5 “What did you learn from working on the final project?” showed students felt the project offered a wide variety of learning, much of which was related to the everyday relevance of physics (see </a:t>
            </a:r>
            <a:r>
              <a:rPr lang="en-US" sz="3000" b="0" i="0" dirty="0" smtClean="0">
                <a:solidFill>
                  <a:schemeClr val="tx1"/>
                </a:solidFill>
              </a:rPr>
              <a:t>Table 2).</a:t>
            </a:r>
            <a:endParaRPr lang="en-US" sz="3000" b="0" i="0" dirty="0">
              <a:solidFill>
                <a:schemeClr val="tx1"/>
              </a:solidFill>
            </a:endParaRPr>
          </a:p>
          <a:p>
            <a:pPr algn="just">
              <a:buFontTx/>
              <a:buChar char="•"/>
            </a:pPr>
            <a:r>
              <a:rPr lang="en-US" sz="3000" b="0" i="0" dirty="0">
                <a:solidFill>
                  <a:schemeClr val="tx1"/>
                </a:solidFill>
              </a:rPr>
              <a:t> </a:t>
            </a:r>
            <a:r>
              <a:rPr lang="en-US" sz="3000" b="0" i="0" dirty="0" smtClean="0">
                <a:solidFill>
                  <a:schemeClr val="tx1"/>
                </a:solidFill>
              </a:rPr>
              <a:t>An </a:t>
            </a:r>
            <a:r>
              <a:rPr lang="en-US" sz="3000" b="0" i="0" dirty="0">
                <a:solidFill>
                  <a:schemeClr val="tx1"/>
                </a:solidFill>
              </a:rPr>
              <a:t>increased perception of the real-world connections in physics is supported by the CLASS </a:t>
            </a:r>
            <a:r>
              <a:rPr lang="en-US" sz="3000" b="0" i="0" dirty="0" smtClean="0">
                <a:solidFill>
                  <a:schemeClr val="tx1"/>
                </a:solidFill>
              </a:rPr>
              <a:t>survey</a:t>
            </a:r>
            <a:r>
              <a:rPr lang="en-US" sz="3000" b="0" i="0" baseline="30000" dirty="0" smtClean="0">
                <a:solidFill>
                  <a:schemeClr val="tx1"/>
                </a:solidFill>
              </a:rPr>
              <a:t>2</a:t>
            </a:r>
            <a:r>
              <a:rPr lang="en-US" sz="3000" b="0" i="0" dirty="0" smtClean="0">
                <a:solidFill>
                  <a:schemeClr val="tx1"/>
                </a:solidFill>
              </a:rPr>
              <a:t> results </a:t>
            </a:r>
            <a:r>
              <a:rPr lang="en-US" sz="3000" b="0" i="0" dirty="0">
                <a:solidFill>
                  <a:schemeClr val="tx1"/>
                </a:solidFill>
              </a:rPr>
              <a:t>for the course: attitudes towards Real-World Connections in physics shifted by +2% towards more favorable </a:t>
            </a:r>
            <a:r>
              <a:rPr lang="en-US" sz="3000" b="0" i="0" dirty="0" smtClean="0">
                <a:solidFill>
                  <a:schemeClr val="tx1"/>
                </a:solidFill>
              </a:rPr>
              <a:t>attitudes, rather than the negative shift in this course prior to transformation.</a:t>
            </a:r>
            <a:endParaRPr lang="en-US" sz="3000" b="0" i="0" dirty="0">
              <a:solidFill>
                <a:schemeClr val="tx1"/>
              </a:solidFill>
            </a:endParaRPr>
          </a:p>
          <a:p>
            <a:pPr algn="just">
              <a:spcBef>
                <a:spcPts val="1200"/>
              </a:spcBef>
            </a:pPr>
            <a:r>
              <a:rPr lang="en-US" sz="3000" i="0" dirty="0" smtClean="0">
                <a:solidFill>
                  <a:schemeClr val="tx1"/>
                </a:solidFill>
              </a:rPr>
              <a:t>Conclusions:  </a:t>
            </a:r>
            <a:r>
              <a:rPr lang="en-US" sz="3000" b="0" i="0" dirty="0" smtClean="0">
                <a:solidFill>
                  <a:schemeClr val="tx1"/>
                </a:solidFill>
              </a:rPr>
              <a:t>Results </a:t>
            </a:r>
            <a:r>
              <a:rPr lang="en-US" sz="3000" b="0" i="0" dirty="0">
                <a:solidFill>
                  <a:schemeClr val="tx1"/>
                </a:solidFill>
              </a:rPr>
              <a:t>of these surveys indicate that the final project is a rich learning experience which significantly improves students attitudes in accordance with the course goals.</a:t>
            </a:r>
          </a:p>
        </p:txBody>
      </p:sp>
      <p:sp>
        <p:nvSpPr>
          <p:cNvPr id="87" name="AutoShape 131"/>
          <p:cNvSpPr>
            <a:spLocks noChangeArrowheads="1"/>
          </p:cNvSpPr>
          <p:nvPr/>
        </p:nvSpPr>
        <p:spPr bwMode="auto">
          <a:xfrm>
            <a:off x="28323382" y="18290381"/>
            <a:ext cx="13933487" cy="7573215"/>
          </a:xfrm>
          <a:prstGeom prst="roundRect">
            <a:avLst>
              <a:gd name="adj" fmla="val 3218"/>
            </a:avLst>
          </a:prstGeom>
          <a:solidFill>
            <a:srgbClr val="CFD8FD"/>
          </a:solidFill>
          <a:ln w="9525">
            <a:solidFill>
              <a:srgbClr val="FAFADC"/>
            </a:solidFill>
            <a:round/>
            <a:headEnd/>
            <a:tailEnd/>
          </a:ln>
          <a:effectLst>
            <a:outerShdw dist="70739" dir="2879976" rotWithShape="0">
              <a:srgbClr val="808080">
                <a:alpha val="37999"/>
              </a:srgbClr>
            </a:outerShdw>
          </a:effectLst>
        </p:spPr>
        <p:txBody>
          <a:bodyPr anchor="b" anchorCtr="1"/>
          <a:lstStyle/>
          <a:p>
            <a:pPr>
              <a:defRPr/>
            </a:pPr>
            <a:r>
              <a:rPr lang="en-US" sz="2800" dirty="0" smtClean="0"/>
              <a:t>Table 2:  </a:t>
            </a:r>
            <a:r>
              <a:rPr lang="en-US" sz="2800" dirty="0"/>
              <a:t>Top responses to attitudes Question 5: “What did you learn from working on the final project?”  Coded by </a:t>
            </a:r>
            <a:r>
              <a:rPr lang="en-US" sz="2800" dirty="0" smtClean="0"/>
              <a:t>general category of knowledge cited in student comment.</a:t>
            </a:r>
            <a:endParaRPr lang="en-US" sz="2800" dirty="0"/>
          </a:p>
        </p:txBody>
      </p:sp>
      <p:sp>
        <p:nvSpPr>
          <p:cNvPr id="96" name="AutoShape 131"/>
          <p:cNvSpPr>
            <a:spLocks noChangeArrowheads="1"/>
          </p:cNvSpPr>
          <p:nvPr/>
        </p:nvSpPr>
        <p:spPr bwMode="auto">
          <a:xfrm>
            <a:off x="11710988" y="20505738"/>
            <a:ext cx="14430375" cy="6929437"/>
          </a:xfrm>
          <a:prstGeom prst="roundRect">
            <a:avLst>
              <a:gd name="adj" fmla="val 3218"/>
            </a:avLst>
          </a:prstGeom>
          <a:solidFill>
            <a:srgbClr val="CFD8FD"/>
          </a:solidFill>
          <a:ln w="9525">
            <a:solidFill>
              <a:srgbClr val="FAFADC"/>
            </a:solidFill>
            <a:round/>
            <a:headEnd/>
            <a:tailEnd/>
          </a:ln>
          <a:effectLst>
            <a:outerShdw blurRad="63500" dist="70739" dir="2879976" rotWithShape="0">
              <a:srgbClr val="000000">
                <a:alpha val="37999"/>
              </a:srgbClr>
            </a:outerShdw>
          </a:effectLst>
        </p:spPr>
        <p:txBody>
          <a:bodyPr anchor="b" anchorCtr="1"/>
          <a:lstStyle/>
          <a:p>
            <a:pPr>
              <a:defRPr/>
            </a:pPr>
            <a:r>
              <a:rPr lang="en-US" sz="2800" dirty="0">
                <a:latin typeface="Times New Roman" pitchFamily="-107" charset="0"/>
                <a:ea typeface="ＭＳ Ｐゴシック" pitchFamily="-107" charset="-128"/>
                <a:cs typeface="ＭＳ Ｐゴシック" pitchFamily="-107" charset="-128"/>
              </a:rPr>
              <a:t>Table 1: Scoring for Transfer Problem A</a:t>
            </a:r>
          </a:p>
          <a:p>
            <a:pPr>
              <a:defRPr/>
            </a:pPr>
            <a:r>
              <a:rPr lang="en-US" sz="2800" b="0" dirty="0">
                <a:latin typeface="Times New Roman" pitchFamily="-107" charset="0"/>
                <a:ea typeface="ＭＳ Ｐゴシック" pitchFamily="-107" charset="-128"/>
                <a:cs typeface="ＭＳ Ｐゴシック" pitchFamily="-107" charset="-128"/>
              </a:rPr>
              <a:t>Each problem receives a score for each model of  Strong, Weak, or No Reference.  </a:t>
            </a:r>
            <a:endParaRPr lang="en-US" sz="2800" b="0" dirty="0" smtClean="0">
              <a:latin typeface="Times New Roman" pitchFamily="-107" charset="0"/>
              <a:ea typeface="ＭＳ Ｐゴシック" pitchFamily="-107" charset="-128"/>
              <a:cs typeface="ＭＳ Ｐゴシック" pitchFamily="-107" charset="-128"/>
            </a:endParaRPr>
          </a:p>
          <a:p>
            <a:pPr>
              <a:defRPr/>
            </a:pPr>
            <a:r>
              <a:rPr lang="en-US" sz="2800" b="0" dirty="0" smtClean="0">
                <a:latin typeface="Times New Roman" pitchFamily="-107" charset="0"/>
                <a:ea typeface="ＭＳ Ｐゴシック" pitchFamily="-107" charset="-128"/>
                <a:cs typeface="ＭＳ Ｐゴシック" pitchFamily="-107" charset="-128"/>
              </a:rPr>
              <a:t>The </a:t>
            </a:r>
            <a:r>
              <a:rPr lang="en-US" sz="2800" b="0" dirty="0">
                <a:latin typeface="Times New Roman" pitchFamily="-107" charset="0"/>
                <a:ea typeface="ＭＳ Ｐゴシック" pitchFamily="-107" charset="-128"/>
                <a:cs typeface="ＭＳ Ｐゴシック" pitchFamily="-107" charset="-128"/>
              </a:rPr>
              <a:t>Scoring Criteria summarize elements required  for a Strong score.</a:t>
            </a:r>
          </a:p>
        </p:txBody>
      </p:sp>
      <p:graphicFrame>
        <p:nvGraphicFramePr>
          <p:cNvPr id="97" name="Group 243"/>
          <p:cNvGraphicFramePr>
            <a:graphicFrameLocks noGrp="1"/>
          </p:cNvGraphicFramePr>
          <p:nvPr/>
        </p:nvGraphicFramePr>
        <p:xfrm>
          <a:off x="11993563" y="20648613"/>
          <a:ext cx="13647759" cy="5215437"/>
        </p:xfrm>
        <a:graphic>
          <a:graphicData uri="http://schemas.openxmlformats.org/drawingml/2006/table">
            <a:tbl>
              <a:tblPr/>
              <a:tblGrid>
                <a:gridCol w="2631476"/>
                <a:gridCol w="5131723"/>
                <a:gridCol w="5884560"/>
              </a:tblGrid>
              <a:tr h="23256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CA" sz="2400" b="1" i="0" u="none" strike="noStrike" cap="none" normalizeH="0" baseline="0" dirty="0" smtClean="0">
                          <a:ln>
                            <a:noFill/>
                          </a:ln>
                          <a:solidFill>
                            <a:schemeClr val="tx1"/>
                          </a:solidFill>
                          <a:effectLst/>
                          <a:latin typeface="Times New Roman" pitchFamily="18" charset="0"/>
                          <a:ea typeface="ＭＳ Ｐゴシック" pitchFamily="34" charset="-128"/>
                        </a:rPr>
                        <a:t>Model</a:t>
                      </a:r>
                    </a:p>
                  </a:txBody>
                  <a:tcPr marR="9525" marT="54864" marB="91440" anchor="b"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CA" sz="2400" b="1" i="0" u="none" strike="noStrike" cap="none" normalizeH="0" baseline="0" smtClean="0">
                          <a:ln>
                            <a:noFill/>
                          </a:ln>
                          <a:solidFill>
                            <a:schemeClr val="tx1"/>
                          </a:solidFill>
                          <a:effectLst/>
                          <a:latin typeface="Times New Roman" pitchFamily="18" charset="0"/>
                          <a:ea typeface="ＭＳ Ｐゴシック" pitchFamily="34" charset="-128"/>
                        </a:rPr>
                        <a:t>Key Concepts</a:t>
                      </a:r>
                    </a:p>
                  </a:txBody>
                  <a:tcPr marR="9525" marT="54864" marB="91440" anchor="b"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CA" sz="2400" b="1" i="0" u="none" strike="noStrike" cap="none" normalizeH="0" baseline="0" dirty="0" smtClean="0">
                          <a:ln>
                            <a:noFill/>
                          </a:ln>
                          <a:solidFill>
                            <a:schemeClr val="tx1"/>
                          </a:solidFill>
                          <a:effectLst/>
                          <a:latin typeface="Times New Roman" pitchFamily="18" charset="0"/>
                          <a:ea typeface="ＭＳ Ｐゴシック" pitchFamily="34" charset="-128"/>
                        </a:rPr>
                        <a:t>Criteria for Strong Score</a:t>
                      </a:r>
                    </a:p>
                  </a:txBody>
                  <a:tcPr marR="9525" marT="54864" marB="91440" anchor="b"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10588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Conduction</a:t>
                      </a:r>
                    </a:p>
                  </a:txBody>
                  <a:tcPr marL="9525" marR="9525" marT="9525"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Heat loss through apartment walls and windows via conduction</a:t>
                      </a:r>
                    </a:p>
                  </a:txBody>
                  <a:tcPr marL="36000" marR="36000" marT="9525" marB="3600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Explicit mention of thermal conduction with mention of majority of relevant variables. (area, thickness, conductivity)</a:t>
                      </a:r>
                    </a:p>
                  </a:txBody>
                  <a:tcPr marL="36000" marR="36000" marT="9525" marB="3600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10588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Radiation</a:t>
                      </a:r>
                    </a:p>
                  </a:txBody>
                  <a:tcPr marL="9525" marR="9525" marT="9525"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Heat loss and gain through apartment windows via radiation</a:t>
                      </a:r>
                    </a:p>
                  </a:txBody>
                  <a:tcPr marL="36000" marR="36000" marT="9525" marB="3600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dirty="0" smtClean="0">
                          <a:ln>
                            <a:noFill/>
                          </a:ln>
                          <a:solidFill>
                            <a:schemeClr val="tx1"/>
                          </a:solidFill>
                          <a:effectLst/>
                          <a:latin typeface="Times New Roman" pitchFamily="18" charset="0"/>
                          <a:ea typeface="ＭＳ Ｐゴシック" pitchFamily="34" charset="-128"/>
                        </a:rPr>
                        <a:t>Explicit mention of both heat loss via radiation through windows and heat gain via solar exposure or other </a:t>
                      </a:r>
                      <a:r>
                        <a:rPr kumimoji="0" lang="en-CA" sz="2400" b="0" i="0" u="none" strike="noStrike" cap="none" normalizeH="0" baseline="0" dirty="0" err="1" smtClean="0">
                          <a:ln>
                            <a:noFill/>
                          </a:ln>
                          <a:solidFill>
                            <a:schemeClr val="tx1"/>
                          </a:solidFill>
                          <a:effectLst/>
                          <a:latin typeface="Times New Roman" pitchFamily="18" charset="0"/>
                          <a:ea typeface="ＭＳ Ｐゴシック" pitchFamily="34" charset="-128"/>
                        </a:rPr>
                        <a:t>radiative</a:t>
                      </a:r>
                      <a:r>
                        <a:rPr kumimoji="0" lang="en-CA" sz="2400" b="0" i="0" u="none" strike="noStrike" cap="none" normalizeH="0" baseline="0" dirty="0" smtClean="0">
                          <a:ln>
                            <a:noFill/>
                          </a:ln>
                          <a:solidFill>
                            <a:schemeClr val="tx1"/>
                          </a:solidFill>
                          <a:effectLst/>
                          <a:latin typeface="Times New Roman" pitchFamily="18" charset="0"/>
                          <a:ea typeface="ＭＳ Ｐゴシック" pitchFamily="34" charset="-128"/>
                        </a:rPr>
                        <a:t> source</a:t>
                      </a:r>
                    </a:p>
                  </a:txBody>
                  <a:tcPr marL="36000" marR="36000" marT="9525" marB="36000" anchor="ctr" horzOverflow="overflow">
                    <a:lnL>
                      <a:noFill/>
                    </a:lnL>
                    <a:lnR>
                      <a:noFill/>
                    </a:lnR>
                    <a:lnT>
                      <a:noFill/>
                    </a:lnT>
                    <a:lnB>
                      <a:noFill/>
                    </a:lnB>
                    <a:lnTlToBr>
                      <a:noFill/>
                    </a:lnTlToBr>
                    <a:lnBlToTr>
                      <a:noFill/>
                    </a:lnBlToTr>
                    <a:noFill/>
                  </a:tcPr>
                </a:tc>
              </a:tr>
              <a:tr h="1270000">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Thermal Energy Balance</a:t>
                      </a:r>
                    </a:p>
                  </a:txBody>
                  <a:tcPr marL="9525" marR="9525" marT="9525"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dirty="0" smtClean="0">
                          <a:ln>
                            <a:noFill/>
                          </a:ln>
                          <a:solidFill>
                            <a:schemeClr val="tx1"/>
                          </a:solidFill>
                          <a:effectLst/>
                          <a:latin typeface="Times New Roman" pitchFamily="18" charset="0"/>
                          <a:ea typeface="ＭＳ Ｐゴシック" pitchFamily="34" charset="-128"/>
                        </a:rPr>
                        <a:t>Consideration of both energy losses and gains to determine  how much energy is needed from heating system</a:t>
                      </a:r>
                    </a:p>
                  </a:txBody>
                  <a:tcPr marL="36000" marR="36000" marT="9525" marB="3600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dirty="0" smtClean="0">
                          <a:ln>
                            <a:noFill/>
                          </a:ln>
                          <a:solidFill>
                            <a:schemeClr val="tx1"/>
                          </a:solidFill>
                          <a:effectLst/>
                          <a:latin typeface="Times New Roman" pitchFamily="18" charset="0"/>
                          <a:ea typeface="ＭＳ Ｐゴシック" pitchFamily="34" charset="-128"/>
                        </a:rPr>
                        <a:t>Mention of sources of heat loss and heat gain, where heat loss is replaced by heat gain</a:t>
                      </a:r>
                    </a:p>
                  </a:txBody>
                  <a:tcPr marL="36000" marR="36000" marT="9525" marB="36000" anchor="ctr" horzOverflow="overflow">
                    <a:lnL>
                      <a:noFill/>
                    </a:lnL>
                    <a:lnR>
                      <a:noFill/>
                    </a:lnR>
                    <a:lnT>
                      <a:noFill/>
                    </a:lnT>
                    <a:lnB>
                      <a:noFill/>
                    </a:lnB>
                    <a:lnTlToBr>
                      <a:noFill/>
                    </a:lnTlToBr>
                    <a:lnBlToTr>
                      <a:noFill/>
                    </a:lnBlToTr>
                    <a:noFill/>
                  </a:tcPr>
                </a:tc>
              </a:tr>
              <a:tr h="114776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Direct Estimate</a:t>
                      </a:r>
                    </a:p>
                  </a:txBody>
                  <a:tcPr marL="9525" marR="9525" marT="9525"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dirty="0" smtClean="0">
                          <a:ln>
                            <a:noFill/>
                          </a:ln>
                          <a:solidFill>
                            <a:schemeClr val="tx1"/>
                          </a:solidFill>
                          <a:effectLst/>
                          <a:latin typeface="Times New Roman" pitchFamily="18" charset="0"/>
                          <a:ea typeface="ＭＳ Ｐゴシック" pitchFamily="34" charset="-128"/>
                        </a:rPr>
                        <a:t>Calculation of energy consumption via appliance / heater power rating and estimate of time on</a:t>
                      </a:r>
                    </a:p>
                  </a:txBody>
                  <a:tcPr marL="36000" marR="36000" marT="9525" marB="3600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dirty="0" smtClean="0">
                          <a:ln>
                            <a:noFill/>
                          </a:ln>
                          <a:solidFill>
                            <a:schemeClr val="tx1"/>
                          </a:solidFill>
                          <a:effectLst/>
                          <a:latin typeface="Times New Roman" pitchFamily="18" charset="0"/>
                          <a:ea typeface="ＭＳ Ｐゴシック" pitchFamily="34" charset="-128"/>
                        </a:rPr>
                        <a:t>Mention of multiple appliances, power ratings, and estimates of usage times.</a:t>
                      </a:r>
                    </a:p>
                  </a:txBody>
                  <a:tcPr marL="36000" marR="36000" marT="9525" marB="3600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54" name="Group 53"/>
          <p:cNvGrpSpPr/>
          <p:nvPr/>
        </p:nvGrpSpPr>
        <p:grpSpPr>
          <a:xfrm>
            <a:off x="28236069" y="12012613"/>
            <a:ext cx="14108113" cy="5591968"/>
            <a:chOff x="28279725" y="11707813"/>
            <a:chExt cx="14108113" cy="5591968"/>
          </a:xfrm>
        </p:grpSpPr>
        <p:sp>
          <p:nvSpPr>
            <p:cNvPr id="60" name="AutoShape 131"/>
            <p:cNvSpPr>
              <a:spLocks noChangeArrowheads="1"/>
            </p:cNvSpPr>
            <p:nvPr/>
          </p:nvSpPr>
          <p:spPr bwMode="auto">
            <a:xfrm>
              <a:off x="28279725" y="11707813"/>
              <a:ext cx="13974763" cy="5591968"/>
            </a:xfrm>
            <a:prstGeom prst="roundRect">
              <a:avLst>
                <a:gd name="adj" fmla="val 3218"/>
              </a:avLst>
            </a:prstGeom>
            <a:solidFill>
              <a:srgbClr val="CFD8FD"/>
            </a:solidFill>
            <a:ln w="9525">
              <a:solidFill>
                <a:srgbClr val="FAFADC"/>
              </a:solidFill>
              <a:round/>
              <a:headEnd/>
              <a:tailEnd/>
            </a:ln>
            <a:effectLst>
              <a:outerShdw dist="70739" dir="2879976" rotWithShape="0">
                <a:srgbClr val="808080">
                  <a:alpha val="37999"/>
                </a:srgbClr>
              </a:outerShdw>
            </a:effectLst>
          </p:spPr>
          <p:txBody>
            <a:bodyPr anchor="b" anchorCtr="1"/>
            <a:lstStyle/>
            <a:p>
              <a:pPr>
                <a:defRPr/>
              </a:pPr>
              <a:r>
                <a:rPr lang="en-US" sz="2800" dirty="0"/>
                <a:t>Figure 2:  Summary of responses (N=533) to Questions 1-4 of student attitude survey.</a:t>
              </a:r>
            </a:p>
          </p:txBody>
        </p:sp>
        <p:graphicFrame>
          <p:nvGraphicFramePr>
            <p:cNvPr id="61" name="Chart 60"/>
            <p:cNvGraphicFramePr/>
            <p:nvPr/>
          </p:nvGraphicFramePr>
          <p:xfrm>
            <a:off x="28443284" y="11839579"/>
            <a:ext cx="4114800" cy="438912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62" name="Chart 61"/>
            <p:cNvGraphicFramePr/>
            <p:nvPr/>
          </p:nvGraphicFramePr>
          <p:xfrm>
            <a:off x="31719869" y="11839579"/>
            <a:ext cx="4114800" cy="438912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63" name="Chart 62"/>
            <p:cNvGraphicFramePr/>
            <p:nvPr/>
          </p:nvGraphicFramePr>
          <p:xfrm>
            <a:off x="34996454" y="11839579"/>
            <a:ext cx="4114800" cy="438912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64" name="Chart 63"/>
            <p:cNvGraphicFramePr/>
            <p:nvPr/>
          </p:nvGraphicFramePr>
          <p:xfrm>
            <a:off x="38273038" y="11839579"/>
            <a:ext cx="4114800" cy="438912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66" name="Chart 65"/>
            <p:cNvGraphicFramePr/>
            <p:nvPr/>
          </p:nvGraphicFramePr>
          <p:xfrm>
            <a:off x="29403862" y="15913100"/>
            <a:ext cx="11185183" cy="1285884"/>
          </p:xfrm>
          <a:graphic>
            <a:graphicData uri="http://schemas.openxmlformats.org/drawingml/2006/chart">
              <c:chart xmlns:c="http://schemas.openxmlformats.org/drawingml/2006/chart" xmlns:r="http://schemas.openxmlformats.org/officeDocument/2006/relationships" r:id="rId9"/>
            </a:graphicData>
          </a:graphic>
        </p:graphicFrame>
      </p:grpSp>
      <p:graphicFrame>
        <p:nvGraphicFramePr>
          <p:cNvPr id="2222" name="Group 174"/>
          <p:cNvGraphicFramePr>
            <a:graphicFrameLocks noGrp="1"/>
          </p:cNvGraphicFramePr>
          <p:nvPr/>
        </p:nvGraphicFramePr>
        <p:xfrm>
          <a:off x="28965641" y="18535756"/>
          <a:ext cx="12648968" cy="6344329"/>
        </p:xfrm>
        <a:graphic>
          <a:graphicData uri="http://schemas.openxmlformats.org/drawingml/2006/table">
            <a:tbl>
              <a:tblPr/>
              <a:tblGrid>
                <a:gridCol w="2860922"/>
                <a:gridCol w="602640"/>
                <a:gridCol w="903961"/>
                <a:gridCol w="2483462"/>
                <a:gridCol w="678780"/>
                <a:gridCol w="902341"/>
                <a:gridCol w="2635741"/>
                <a:gridCol w="677160"/>
                <a:gridCol w="903961"/>
              </a:tblGrid>
              <a:tr h="1203681">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1" i="0" u="none" strike="noStrike" cap="none" normalizeH="0" baseline="0" dirty="0" smtClean="0">
                          <a:ln>
                            <a:noFill/>
                          </a:ln>
                          <a:solidFill>
                            <a:schemeClr val="tx1"/>
                          </a:solidFill>
                          <a:effectLst/>
                          <a:latin typeface="Times New Roman" pitchFamily="18" charset="0"/>
                          <a:ea typeface="ＭＳ Ｐゴシック" pitchFamily="34" charset="-128"/>
                        </a:rPr>
                        <a:t>Category A:  Nature of Physics (N=231)</a:t>
                      </a:r>
                    </a:p>
                  </a:txBody>
                  <a:tcPr marL="36000" marR="36000" marT="36000" marB="36000" anchor="ctr" horzOverflow="overflow">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1" i="0" u="none" strike="noStrike" cap="none" normalizeH="0" baseline="0" dirty="0" smtClean="0">
                          <a:ln>
                            <a:noFill/>
                          </a:ln>
                          <a:solidFill>
                            <a:schemeClr val="tx1"/>
                          </a:solidFill>
                          <a:effectLst/>
                          <a:latin typeface="Times New Roman" pitchFamily="18" charset="0"/>
                          <a:ea typeface="ＭＳ Ｐゴシック" pitchFamily="34" charset="-128"/>
                        </a:rPr>
                        <a:t>Category B:  Knowledge (N=296)  </a:t>
                      </a:r>
                      <a:r>
                        <a:rPr kumimoji="0" lang="en-CA" sz="2400" b="0" i="0" u="none" strike="noStrike" cap="none" normalizeH="0" baseline="0" dirty="0" smtClean="0">
                          <a:ln>
                            <a:noFill/>
                          </a:ln>
                          <a:solidFill>
                            <a:schemeClr val="tx1"/>
                          </a:solidFill>
                          <a:effectLst/>
                          <a:latin typeface="Times New Roman" pitchFamily="18" charset="0"/>
                          <a:ea typeface="ＭＳ Ｐゴシック" pitchFamily="34" charset="-128"/>
                        </a:rPr>
                        <a:t> </a:t>
                      </a:r>
                    </a:p>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dirty="0" smtClean="0">
                          <a:ln>
                            <a:noFill/>
                          </a:ln>
                          <a:solidFill>
                            <a:schemeClr val="tx1"/>
                          </a:solidFill>
                          <a:effectLst/>
                          <a:latin typeface="Times New Roman" pitchFamily="18" charset="0"/>
                          <a:ea typeface="ＭＳ Ｐゴシック" pitchFamily="34" charset="-128"/>
                        </a:rPr>
                        <a:t>learning </a:t>
                      </a:r>
                      <a:r>
                        <a:rPr kumimoji="0" lang="en-CA" sz="2400" b="0" i="1" u="none" strike="noStrike" cap="none" normalizeH="0" baseline="0" dirty="0" smtClean="0">
                          <a:ln>
                            <a:noFill/>
                          </a:ln>
                          <a:solidFill>
                            <a:schemeClr val="tx1"/>
                          </a:solidFill>
                          <a:effectLst/>
                          <a:latin typeface="Times New Roman" pitchFamily="18" charset="0"/>
                          <a:ea typeface="ＭＳ Ｐゴシック" pitchFamily="34" charset="-128"/>
                        </a:rPr>
                        <a:t>about</a:t>
                      </a:r>
                      <a:r>
                        <a:rPr kumimoji="0" lang="en-CA" sz="2400" b="0" i="0" u="none" strike="noStrike" cap="none" normalizeH="0" baseline="0" dirty="0" smtClean="0">
                          <a:ln>
                            <a:noFill/>
                          </a:ln>
                          <a:solidFill>
                            <a:schemeClr val="tx1"/>
                          </a:solidFill>
                          <a:effectLst/>
                          <a:latin typeface="Times New Roman" pitchFamily="18" charset="0"/>
                          <a:ea typeface="ＭＳ Ｐゴシック" pitchFamily="34" charset="-128"/>
                        </a:rPr>
                        <a:t> [a topic]</a:t>
                      </a:r>
                      <a:endParaRPr kumimoji="0" lang="en-CA" sz="2400" b="1" i="0" u="none" strike="noStrike" cap="none" normalizeH="0" baseline="0" dirty="0" smtClean="0">
                        <a:ln>
                          <a:noFill/>
                        </a:ln>
                        <a:solidFill>
                          <a:schemeClr val="tx1"/>
                        </a:solidFill>
                        <a:effectLst/>
                        <a:latin typeface="Times New Roman" pitchFamily="18" charset="0"/>
                        <a:ea typeface="ＭＳ Ｐゴシック" pitchFamily="34" charset="-128"/>
                      </a:endParaRPr>
                    </a:p>
                  </a:txBody>
                  <a:tcPr marL="36000" marR="36000" marT="36000" marB="3600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1" i="0" u="none" strike="noStrike" cap="none" normalizeH="0" baseline="0" dirty="0" smtClean="0">
                          <a:ln>
                            <a:noFill/>
                          </a:ln>
                          <a:solidFill>
                            <a:schemeClr val="tx1"/>
                          </a:solidFill>
                          <a:effectLst/>
                          <a:latin typeface="Times New Roman" pitchFamily="18" charset="0"/>
                          <a:ea typeface="ＭＳ Ｐゴシック" pitchFamily="34" charset="-128"/>
                        </a:rPr>
                        <a:t>Category C:  Skills (N=239) </a:t>
                      </a:r>
                    </a:p>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dirty="0" smtClean="0">
                          <a:ln>
                            <a:noFill/>
                          </a:ln>
                          <a:solidFill>
                            <a:schemeClr val="tx1"/>
                          </a:solidFill>
                          <a:effectLst/>
                          <a:latin typeface="Times New Roman" pitchFamily="18" charset="0"/>
                          <a:ea typeface="ＭＳ Ｐゴシック" pitchFamily="34" charset="-128"/>
                        </a:rPr>
                        <a:t>learning </a:t>
                      </a:r>
                      <a:r>
                        <a:rPr kumimoji="0" lang="en-CA" sz="2400" b="0" i="1" u="none" strike="noStrike" cap="none" normalizeH="0" baseline="0" dirty="0" smtClean="0">
                          <a:ln>
                            <a:noFill/>
                          </a:ln>
                          <a:solidFill>
                            <a:schemeClr val="tx1"/>
                          </a:solidFill>
                          <a:effectLst/>
                          <a:latin typeface="Times New Roman" pitchFamily="18" charset="0"/>
                          <a:ea typeface="ＭＳ Ｐゴシック" pitchFamily="34" charset="-128"/>
                        </a:rPr>
                        <a:t>how to do </a:t>
                      </a:r>
                      <a:r>
                        <a:rPr kumimoji="0" lang="en-CA" sz="2400" b="0" i="0" u="none" strike="noStrike" cap="none" normalizeH="0" baseline="0" dirty="0" smtClean="0">
                          <a:ln>
                            <a:noFill/>
                          </a:ln>
                          <a:solidFill>
                            <a:schemeClr val="tx1"/>
                          </a:solidFill>
                          <a:effectLst/>
                          <a:latin typeface="Times New Roman" pitchFamily="18" charset="0"/>
                          <a:ea typeface="ＭＳ Ｐゴシック" pitchFamily="34" charset="-128"/>
                        </a:rPr>
                        <a:t>[a skill]</a:t>
                      </a:r>
                      <a:endParaRPr kumimoji="0" lang="en-CA" sz="2400" b="1" i="0" u="none" strike="noStrike" cap="none" normalizeH="0" baseline="0" dirty="0" smtClean="0">
                        <a:ln>
                          <a:noFill/>
                        </a:ln>
                        <a:solidFill>
                          <a:schemeClr val="tx1"/>
                        </a:solidFill>
                        <a:effectLst/>
                        <a:latin typeface="Times New Roman" pitchFamily="18" charset="0"/>
                        <a:ea typeface="ＭＳ Ｐゴシック" pitchFamily="34" charset="-128"/>
                      </a:endParaRPr>
                    </a:p>
                  </a:txBody>
                  <a:tcPr marL="36000" marR="36000" marT="36000" marB="36000" anchor="ctr" horzOverflow="overflow">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386326">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1" i="0" u="none" strike="noStrike" cap="none" normalizeH="0" baseline="0" smtClean="0">
                          <a:ln>
                            <a:noFill/>
                          </a:ln>
                          <a:solidFill>
                            <a:schemeClr val="tx1"/>
                          </a:solidFill>
                          <a:effectLst/>
                          <a:latin typeface="Times New Roman" pitchFamily="18" charset="0"/>
                          <a:ea typeface="ＭＳ Ｐゴシック" pitchFamily="34" charset="-128"/>
                        </a:rPr>
                        <a:t>Codes</a:t>
                      </a:r>
                    </a:p>
                  </a:txBody>
                  <a:tcPr marL="9525" marR="9525" marT="9525" marB="0" anchor="ctr" horzOverflow="overflow">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1" i="0" u="none" strike="noStrike" cap="none" normalizeH="0" baseline="0" smtClean="0">
                          <a:ln>
                            <a:noFill/>
                          </a:ln>
                          <a:solidFill>
                            <a:schemeClr val="tx1"/>
                          </a:solidFill>
                          <a:effectLst/>
                          <a:latin typeface="Times New Roman" pitchFamily="18" charset="0"/>
                          <a:ea typeface="ＭＳ Ｐゴシック" pitchFamily="34" charset="-128"/>
                        </a:rPr>
                        <a:t>N</a:t>
                      </a:r>
                    </a:p>
                  </a:txBody>
                  <a:tcPr marL="9525" marR="9525" marT="9525" marB="0" anchor="ctr" horzOverflow="overflow">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1" i="0" u="none" strike="noStrike" cap="none" normalizeH="0" baseline="0" smtClean="0">
                          <a:ln>
                            <a:noFill/>
                          </a:ln>
                          <a:solidFill>
                            <a:schemeClr val="tx1"/>
                          </a:solidFill>
                          <a:effectLst/>
                          <a:latin typeface="Times New Roman" pitchFamily="18" charset="0"/>
                          <a:ea typeface="ＭＳ Ｐゴシック" pitchFamily="34" charset="-128"/>
                        </a:rPr>
                        <a:t>%*</a:t>
                      </a:r>
                    </a:p>
                  </a:txBody>
                  <a:tcPr marL="9525" marR="9525" marT="9525" marB="0" anchor="ctr"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1" i="0" u="none" strike="noStrike" cap="none" normalizeH="0" baseline="0" smtClean="0">
                          <a:ln>
                            <a:noFill/>
                          </a:ln>
                          <a:solidFill>
                            <a:schemeClr val="tx1"/>
                          </a:solidFill>
                          <a:effectLst/>
                          <a:latin typeface="Times New Roman" pitchFamily="18" charset="0"/>
                          <a:ea typeface="ＭＳ Ｐゴシック" pitchFamily="34" charset="-128"/>
                        </a:rPr>
                        <a:t>Codes</a:t>
                      </a:r>
                    </a:p>
                  </a:txBody>
                  <a:tcPr marL="9525" marR="9525" marT="9525" marB="0" anchor="ctr"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1" i="0" u="none" strike="noStrike" cap="none" normalizeH="0" baseline="0" smtClean="0">
                          <a:ln>
                            <a:noFill/>
                          </a:ln>
                          <a:solidFill>
                            <a:schemeClr val="tx1"/>
                          </a:solidFill>
                          <a:effectLst/>
                          <a:latin typeface="Times New Roman" pitchFamily="18" charset="0"/>
                          <a:ea typeface="ＭＳ Ｐゴシック" pitchFamily="34" charset="-128"/>
                        </a:rPr>
                        <a:t>N</a:t>
                      </a:r>
                    </a:p>
                  </a:txBody>
                  <a:tcPr marL="9525" marR="9525" marT="9525" marB="0" anchor="ctr" horzOverflow="overflow">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1" i="0" u="none" strike="noStrike" cap="none" normalizeH="0" baseline="0" smtClean="0">
                          <a:ln>
                            <a:noFill/>
                          </a:ln>
                          <a:solidFill>
                            <a:schemeClr val="tx1"/>
                          </a:solidFill>
                          <a:effectLst/>
                          <a:latin typeface="Times New Roman" pitchFamily="18" charset="0"/>
                          <a:ea typeface="ＭＳ Ｐゴシック" pitchFamily="34" charset="-128"/>
                        </a:rPr>
                        <a:t>%*</a:t>
                      </a:r>
                    </a:p>
                  </a:txBody>
                  <a:tcPr marL="9525" marR="9525" marT="9525" marB="0" anchor="ctr"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1" i="0" u="none" strike="noStrike" cap="none" normalizeH="0" baseline="0" smtClean="0">
                          <a:ln>
                            <a:noFill/>
                          </a:ln>
                          <a:solidFill>
                            <a:schemeClr val="tx1"/>
                          </a:solidFill>
                          <a:effectLst/>
                          <a:latin typeface="Times New Roman" pitchFamily="18" charset="0"/>
                          <a:ea typeface="ＭＳ Ｐゴシック" pitchFamily="34" charset="-128"/>
                        </a:rPr>
                        <a:t>Codes</a:t>
                      </a:r>
                    </a:p>
                  </a:txBody>
                  <a:tcPr marL="9525" marR="9525" marT="9525" marB="0" anchor="ctr"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1" i="0" u="none" strike="noStrike" cap="none" normalizeH="0" baseline="0" smtClean="0">
                          <a:ln>
                            <a:noFill/>
                          </a:ln>
                          <a:solidFill>
                            <a:schemeClr val="tx1"/>
                          </a:solidFill>
                          <a:effectLst/>
                          <a:latin typeface="Times New Roman" pitchFamily="18" charset="0"/>
                          <a:ea typeface="ＭＳ Ｐゴシック" pitchFamily="34" charset="-128"/>
                        </a:rPr>
                        <a:t>N</a:t>
                      </a:r>
                    </a:p>
                  </a:txBody>
                  <a:tcPr marL="9525" marR="9525" marT="9525" marB="0" anchor="ctr" horzOverflow="overflow">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1" i="0" u="none" strike="noStrike" cap="none" normalizeH="0" baseline="0" smtClean="0">
                          <a:ln>
                            <a:noFill/>
                          </a:ln>
                          <a:solidFill>
                            <a:schemeClr val="tx1"/>
                          </a:solidFill>
                          <a:effectLst/>
                          <a:latin typeface="Times New Roman" pitchFamily="18" charset="0"/>
                          <a:ea typeface="ＭＳ Ｐゴシック" pitchFamily="34" charset="-128"/>
                        </a:rPr>
                        <a:t>%*</a:t>
                      </a:r>
                    </a:p>
                  </a:txBody>
                  <a:tcPr marL="9525" marR="9525" marT="9525" marB="0" anchor="ctr" horzOverflow="overflow">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1203681">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Physics applies to everyday life</a:t>
                      </a:r>
                    </a:p>
                  </a:txBody>
                  <a:tcPr marR="9525" marT="36000" marB="36000" anchor="ctr"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113</a:t>
                      </a:r>
                    </a:p>
                  </a:txBody>
                  <a:tcPr marL="9525" marR="9525" marT="9525" marB="0" anchor="ctr"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49%</a:t>
                      </a:r>
                    </a:p>
                  </a:txBody>
                  <a:tcPr marL="9525" marR="9525" marT="9525" marB="0" anchor="ctr"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dirty="0" smtClean="0">
                          <a:ln>
                            <a:noFill/>
                          </a:ln>
                          <a:solidFill>
                            <a:schemeClr val="tx1"/>
                          </a:solidFill>
                          <a:effectLst/>
                          <a:latin typeface="Times New Roman" pitchFamily="18" charset="0"/>
                          <a:ea typeface="ＭＳ Ｐゴシック" pitchFamily="34" charset="-128"/>
                        </a:rPr>
                        <a:t>Specific results of my / another project</a:t>
                      </a:r>
                    </a:p>
                  </a:txBody>
                  <a:tcPr marR="9525" marT="36000" marB="36000" anchor="ctr"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200</a:t>
                      </a:r>
                    </a:p>
                  </a:txBody>
                  <a:tcPr marL="9525" marR="9525" marT="9525" marB="0" anchor="ctr"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68%</a:t>
                      </a:r>
                    </a:p>
                  </a:txBody>
                  <a:tcPr marL="9525" marR="9525" marT="9525" marB="0" anchor="ctr" horzOverflow="overflow">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How to apply physics</a:t>
                      </a:r>
                    </a:p>
                  </a:txBody>
                  <a:tcPr marR="9525" marT="36000" marB="36000" anchor="ctr" horzOverflow="overflow">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63</a:t>
                      </a:r>
                    </a:p>
                  </a:txBody>
                  <a:tcPr marL="9525" marR="9525" marT="9525" marB="0" anchor="ctr"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dirty="0" smtClean="0">
                          <a:ln>
                            <a:noFill/>
                          </a:ln>
                          <a:solidFill>
                            <a:schemeClr val="tx1"/>
                          </a:solidFill>
                          <a:effectLst/>
                          <a:latin typeface="Times New Roman" pitchFamily="18" charset="0"/>
                          <a:ea typeface="ＭＳ Ｐゴシック" pitchFamily="34" charset="-128"/>
                        </a:rPr>
                        <a:t>26%</a:t>
                      </a:r>
                    </a:p>
                  </a:txBody>
                  <a:tcPr marL="9525" marR="9525" marT="9525" marB="0" anchor="ctr"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noFill/>
                  </a:tcPr>
                </a:tc>
              </a:tr>
              <a:tr h="827160">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Real-world physics is complex</a:t>
                      </a:r>
                    </a:p>
                  </a:txBody>
                  <a:tcPr marR="9525" marT="36000" marB="3600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33</a:t>
                      </a:r>
                    </a:p>
                  </a:txBody>
                  <a:tcPr marL="9525" marR="9525" marT="9525"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14%</a:t>
                      </a:r>
                    </a:p>
                  </a:txBody>
                  <a:tcPr marL="9525" marR="9525" marT="9525" marB="0" anchor="ctr" horzOverflow="overflow">
                    <a:lnL>
                      <a:noFill/>
                    </a:lnL>
                    <a:lnR w="635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dirty="0" smtClean="0">
                          <a:ln>
                            <a:noFill/>
                          </a:ln>
                          <a:solidFill>
                            <a:schemeClr val="tx1"/>
                          </a:solidFill>
                          <a:effectLst/>
                          <a:latin typeface="Times New Roman" pitchFamily="18" charset="0"/>
                          <a:ea typeface="ＭＳ Ｐゴシック" pitchFamily="34" charset="-128"/>
                        </a:rPr>
                        <a:t>Nothing</a:t>
                      </a:r>
                    </a:p>
                  </a:txBody>
                  <a:tcPr marR="9525" marT="36000" marB="36000" anchor="ctr" horzOverflow="overflow">
                    <a:lnL w="635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26</a:t>
                      </a:r>
                    </a:p>
                  </a:txBody>
                  <a:tcPr marL="9525" marR="9525" marT="9525"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9%</a:t>
                      </a:r>
                    </a:p>
                  </a:txBody>
                  <a:tcPr marL="9525" marR="9525" marT="9525" marB="0" anchor="ctr" horzOverflow="overflow">
                    <a:lnL>
                      <a:noFill/>
                    </a:lnL>
                    <a:lnR w="635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Teamwork skills</a:t>
                      </a:r>
                    </a:p>
                  </a:txBody>
                  <a:tcPr marR="9525" marT="36000" marB="36000" anchor="ctr" horzOverflow="overflow">
                    <a:lnL w="635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41</a:t>
                      </a:r>
                    </a:p>
                  </a:txBody>
                  <a:tcPr marL="9525" marR="9525" marT="9525"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17%</a:t>
                      </a:r>
                    </a:p>
                  </a:txBody>
                  <a:tcPr marL="9525" marR="9525" marT="9525" marB="0" anchor="ctr" horzOverflow="overflow">
                    <a:lnL>
                      <a:noFill/>
                    </a:lnL>
                    <a:lnR>
                      <a:noFill/>
                    </a:lnR>
                    <a:lnT>
                      <a:noFill/>
                    </a:lnT>
                    <a:lnB>
                      <a:noFill/>
                    </a:lnB>
                    <a:lnTlToBr>
                      <a:noFill/>
                    </a:lnTlToBr>
                    <a:lnBlToTr>
                      <a:noFill/>
                    </a:lnBlToTr>
                    <a:noFill/>
                  </a:tcPr>
                </a:tc>
              </a:tr>
              <a:tr h="1203681">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Physics applies to environmental problems</a:t>
                      </a:r>
                    </a:p>
                  </a:txBody>
                  <a:tcPr marR="9525" marT="36000" marB="3600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28</a:t>
                      </a:r>
                    </a:p>
                  </a:txBody>
                  <a:tcPr marL="9525" marR="9525" marT="9525"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12%</a:t>
                      </a:r>
                    </a:p>
                  </a:txBody>
                  <a:tcPr marL="9525" marR="9525" marT="9525" marB="0" anchor="ctr" horzOverflow="overflow">
                    <a:lnL>
                      <a:noFill/>
                    </a:lnL>
                    <a:lnR w="635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dirty="0" smtClean="0">
                          <a:ln>
                            <a:noFill/>
                          </a:ln>
                          <a:solidFill>
                            <a:schemeClr val="tx1"/>
                          </a:solidFill>
                          <a:effectLst/>
                          <a:latin typeface="Times New Roman" pitchFamily="18" charset="0"/>
                          <a:ea typeface="ＭＳ Ｐゴシック" pitchFamily="34" charset="-128"/>
                        </a:rPr>
                        <a:t>Specific concepts (e.g. specific heat, static friction)</a:t>
                      </a:r>
                    </a:p>
                  </a:txBody>
                  <a:tcPr marR="9525" marT="36000" marB="36000" anchor="ctr" horzOverflow="overflow">
                    <a:lnL w="635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23</a:t>
                      </a:r>
                    </a:p>
                  </a:txBody>
                  <a:tcPr marL="9525" marR="9525" marT="9525"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8%</a:t>
                      </a:r>
                    </a:p>
                  </a:txBody>
                  <a:tcPr marL="9525" marR="9525" marT="9525" marB="0" anchor="ctr" horzOverflow="overflow">
                    <a:lnL>
                      <a:noFill/>
                    </a:lnL>
                    <a:lnR w="635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Problem Solving skills</a:t>
                      </a:r>
                    </a:p>
                  </a:txBody>
                  <a:tcPr marR="9525" marT="36000" marB="36000" anchor="ctr" horzOverflow="overflow">
                    <a:lnL w="635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30</a:t>
                      </a:r>
                    </a:p>
                  </a:txBody>
                  <a:tcPr marL="9525" marR="9525" marT="9525"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13%</a:t>
                      </a:r>
                    </a:p>
                  </a:txBody>
                  <a:tcPr marL="9525" marR="9525" marT="9525" marB="0" anchor="ctr" horzOverflow="overflow">
                    <a:lnL>
                      <a:noFill/>
                    </a:lnL>
                    <a:lnR>
                      <a:noFill/>
                    </a:lnR>
                    <a:lnT>
                      <a:noFill/>
                    </a:lnT>
                    <a:lnB>
                      <a:noFill/>
                    </a:lnB>
                    <a:lnTlToBr>
                      <a:noFill/>
                    </a:lnTlToBr>
                    <a:lnBlToTr>
                      <a:noFill/>
                    </a:lnBlToTr>
                    <a:noFill/>
                  </a:tcPr>
                </a:tc>
              </a:tr>
              <a:tr h="827160">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dirty="0" smtClean="0">
                          <a:ln>
                            <a:noFill/>
                          </a:ln>
                          <a:solidFill>
                            <a:schemeClr val="tx1"/>
                          </a:solidFill>
                          <a:effectLst/>
                          <a:latin typeface="Times New Roman" pitchFamily="18" charset="0"/>
                          <a:ea typeface="ＭＳ Ｐゴシック" pitchFamily="34" charset="-128"/>
                        </a:rPr>
                        <a:t>Physics calculations can be simplified</a:t>
                      </a:r>
                    </a:p>
                  </a:txBody>
                  <a:tcPr marR="9525" marT="36000" marB="3600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15</a:t>
                      </a:r>
                    </a:p>
                  </a:txBody>
                  <a:tcPr marL="9525" marR="9525" marT="9525"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6%</a:t>
                      </a:r>
                    </a:p>
                  </a:txBody>
                  <a:tcPr marL="9525" marR="9525" marT="9525" marB="0" anchor="ctr" horzOverflow="overflow">
                    <a:lnL>
                      <a:noFill/>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dirty="0" smtClean="0">
                          <a:ln>
                            <a:noFill/>
                          </a:ln>
                          <a:solidFill>
                            <a:schemeClr val="tx1"/>
                          </a:solidFill>
                          <a:effectLst/>
                          <a:latin typeface="Times New Roman" pitchFamily="18" charset="0"/>
                          <a:ea typeface="ＭＳ Ｐゴシック" pitchFamily="34" charset="-128"/>
                        </a:rPr>
                        <a:t>Ways to save money</a:t>
                      </a:r>
                    </a:p>
                  </a:txBody>
                  <a:tcPr marR="9525" marT="36000" marB="36000" anchor="ctr" horzOverflow="overflow">
                    <a:lnL w="6350" cap="flat" cmpd="sng" algn="ctr">
                      <a:solidFill>
                        <a:srgbClr val="000000"/>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22</a:t>
                      </a:r>
                    </a:p>
                  </a:txBody>
                  <a:tcPr marL="9525" marR="9525" marT="9525"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7%</a:t>
                      </a:r>
                    </a:p>
                  </a:txBody>
                  <a:tcPr marL="9525" marR="9525" marT="9525" marB="0" anchor="ctr" horzOverflow="overflow">
                    <a:lnL>
                      <a:noFill/>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dirty="0" smtClean="0">
                          <a:ln>
                            <a:noFill/>
                          </a:ln>
                          <a:solidFill>
                            <a:schemeClr val="tx1"/>
                          </a:solidFill>
                          <a:effectLst/>
                          <a:latin typeface="Times New Roman" pitchFamily="18" charset="0"/>
                          <a:ea typeface="ＭＳ Ｐゴシック" pitchFamily="34" charset="-128"/>
                        </a:rPr>
                        <a:t>How to make assumptions</a:t>
                      </a:r>
                    </a:p>
                  </a:txBody>
                  <a:tcPr marR="9525" marT="36000" marB="36000" anchor="ctr" horzOverflow="overflow">
                    <a:lnL w="6350" cap="flat" cmpd="sng" algn="ctr">
                      <a:solidFill>
                        <a:srgbClr val="000000"/>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26</a:t>
                      </a:r>
                    </a:p>
                  </a:txBody>
                  <a:tcPr marL="9525" marR="9525" marT="9525"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CA" sz="2400" b="0" i="0" u="none" strike="noStrike" cap="none" normalizeH="0" baseline="0" smtClean="0">
                          <a:ln>
                            <a:noFill/>
                          </a:ln>
                          <a:solidFill>
                            <a:schemeClr val="tx1"/>
                          </a:solidFill>
                          <a:effectLst/>
                          <a:latin typeface="Times New Roman" pitchFamily="18" charset="0"/>
                          <a:ea typeface="ＭＳ Ｐゴシック" pitchFamily="34" charset="-128"/>
                        </a:rPr>
                        <a:t>11%</a:t>
                      </a:r>
                    </a:p>
                  </a:txBody>
                  <a:tcPr marL="9525" marR="9525" marT="9525"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274320">
                <a:tc gridSpan="9">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CA" sz="1800" b="0" i="0" u="none" strike="noStrike" cap="none" normalizeH="0" baseline="0" dirty="0" smtClean="0">
                          <a:ln>
                            <a:noFill/>
                          </a:ln>
                          <a:solidFill>
                            <a:schemeClr val="tx1"/>
                          </a:solidFill>
                          <a:effectLst/>
                          <a:latin typeface="Times New Roman" pitchFamily="18" charset="0"/>
                          <a:ea typeface="ＭＳ Ｐゴシック" pitchFamily="34" charset="-128"/>
                        </a:rPr>
                        <a:t>Total number of responses is 535.  Note that each response may be coded in multiple categories. The average is 1.5 codes per response.</a:t>
                      </a:r>
                    </a:p>
                  </a:txBody>
                  <a:tcPr marL="36000" marR="36000" marT="36000" marB="36000" anchor="b"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4320">
                <a:tc gridSpan="9">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ea typeface="ＭＳ Ｐゴシック" pitchFamily="34" charset="-128"/>
                        </a:rPr>
                        <a:t>* % of the total number of codes in that category (column)</a:t>
                      </a:r>
                      <a:endParaRPr kumimoji="0" lang="en-CA" sz="1800" b="0" i="0" u="none" strike="noStrike" cap="none" normalizeH="0" baseline="0" dirty="0" smtClean="0">
                        <a:ln>
                          <a:noFill/>
                        </a:ln>
                        <a:solidFill>
                          <a:schemeClr val="tx1"/>
                        </a:solidFill>
                        <a:effectLst/>
                        <a:latin typeface="Times New Roman" pitchFamily="18" charset="0"/>
                        <a:ea typeface="ＭＳ Ｐゴシック" pitchFamily="34" charset="-128"/>
                      </a:endParaRPr>
                    </a:p>
                  </a:txBody>
                  <a:tcPr marL="36000" marR="36000" marT="36000" marB="36000" anchor="b" horzOverflow="overflow">
                    <a:lnL>
                      <a:noFill/>
                    </a:lnL>
                    <a:lnR>
                      <a:noFill/>
                    </a:lnR>
                    <a:lnT>
                      <a:noFill/>
                    </a:lnT>
                    <a:lnB>
                      <a:noFill/>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grpSp>
        <p:nvGrpSpPr>
          <p:cNvPr id="2157" name="Group 67"/>
          <p:cNvGrpSpPr>
            <a:grpSpLocks/>
          </p:cNvGrpSpPr>
          <p:nvPr/>
        </p:nvGrpSpPr>
        <p:grpSpPr bwMode="auto">
          <a:xfrm>
            <a:off x="1781174" y="28506738"/>
            <a:ext cx="8258175" cy="6715125"/>
            <a:chOff x="18286412" y="20862925"/>
            <a:chExt cx="8258175" cy="6565900"/>
          </a:xfrm>
        </p:grpSpPr>
        <p:sp>
          <p:nvSpPr>
            <p:cNvPr id="3" name="AutoShape 131"/>
            <p:cNvSpPr>
              <a:spLocks noChangeArrowheads="1"/>
            </p:cNvSpPr>
            <p:nvPr/>
          </p:nvSpPr>
          <p:spPr bwMode="auto">
            <a:xfrm>
              <a:off x="18286412" y="20862925"/>
              <a:ext cx="8258175" cy="6565900"/>
            </a:xfrm>
            <a:prstGeom prst="roundRect">
              <a:avLst>
                <a:gd name="adj" fmla="val 3218"/>
              </a:avLst>
            </a:prstGeom>
            <a:solidFill>
              <a:srgbClr val="CFD8FD"/>
            </a:solidFill>
            <a:ln w="9525">
              <a:solidFill>
                <a:srgbClr val="FAFADC"/>
              </a:solidFill>
              <a:round/>
              <a:headEnd/>
              <a:tailEnd/>
            </a:ln>
            <a:effectLst>
              <a:outerShdw blurRad="63500" dist="58039" dir="2819977" rotWithShape="0">
                <a:srgbClr val="000000">
                  <a:alpha val="46999"/>
                </a:srgbClr>
              </a:outerShdw>
            </a:effectLst>
          </p:spPr>
          <p:txBody>
            <a:bodyPr anchor="b" anchorCtr="1"/>
            <a:lstStyle/>
            <a:p>
              <a:pPr>
                <a:defRPr/>
              </a:pPr>
              <a:r>
                <a:rPr lang="en-US" sz="2800" dirty="0"/>
                <a:t>Figure 1: Score distributions for Transfer Problem A,</a:t>
              </a:r>
            </a:p>
            <a:p>
              <a:pPr>
                <a:defRPr/>
              </a:pPr>
              <a:r>
                <a:rPr lang="en-US" sz="2800" dirty="0"/>
                <a:t>pre-test (</a:t>
              </a:r>
              <a:r>
                <a:rPr lang="en-US" sz="2800" dirty="0" err="1"/>
                <a:t>N</a:t>
              </a:r>
              <a:r>
                <a:rPr lang="en-US" sz="2800" baseline="-25000" dirty="0" err="1"/>
                <a:t>pre</a:t>
              </a:r>
              <a:r>
                <a:rPr lang="en-US" sz="2800" dirty="0"/>
                <a:t>=199) and post-test (</a:t>
              </a:r>
              <a:r>
                <a:rPr lang="en-US" sz="2800" dirty="0" err="1"/>
                <a:t>N</a:t>
              </a:r>
              <a:r>
                <a:rPr lang="en-US" sz="2800" baseline="-25000" dirty="0" err="1"/>
                <a:t>post</a:t>
              </a:r>
              <a:r>
                <a:rPr lang="en-US" sz="2800" dirty="0"/>
                <a:t>=188).</a:t>
              </a:r>
            </a:p>
            <a:p>
              <a:pPr>
                <a:defRPr/>
              </a:pPr>
              <a:r>
                <a:rPr lang="en-US" sz="2800" b="0" dirty="0"/>
                <a:t>*</a:t>
              </a:r>
              <a:r>
                <a:rPr lang="el-GR" sz="2800" b="0" dirty="0"/>
                <a:t>χ</a:t>
              </a:r>
              <a:r>
                <a:rPr lang="en-US" sz="2800" b="0" baseline="30000" dirty="0"/>
                <a:t>2</a:t>
              </a:r>
              <a:r>
                <a:rPr lang="en-US" sz="2800" b="0" dirty="0"/>
                <a:t> analysis shows pre/post differences to p&lt;0.05</a:t>
              </a:r>
            </a:p>
          </p:txBody>
        </p:sp>
        <p:graphicFrame>
          <p:nvGraphicFramePr>
            <p:cNvPr id="67" name="Chart 66"/>
            <p:cNvGraphicFramePr>
              <a:graphicFrameLocks/>
            </p:cNvGraphicFramePr>
            <p:nvPr/>
          </p:nvGraphicFramePr>
          <p:xfrm>
            <a:off x="18568964" y="21147902"/>
            <a:ext cx="7670824" cy="4857783"/>
          </p:xfrm>
          <a:graphic>
            <a:graphicData uri="http://schemas.openxmlformats.org/drawingml/2006/chart">
              <c:chart xmlns:c="http://schemas.openxmlformats.org/drawingml/2006/chart" xmlns:r="http://schemas.openxmlformats.org/officeDocument/2006/relationships" r:id="rId10"/>
            </a:graphicData>
          </a:graphic>
        </p:graphicFrame>
      </p:gr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alpha val="50000"/>
          </a:srgbClr>
        </a:solidFill>
        <a:ln w="9525" cap="flat" cmpd="sng" algn="ctr">
          <a:solidFill>
            <a:schemeClr val="hlink"/>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863600" rtl="0" eaLnBrk="1" fontAlgn="base" latinLnBrk="0" hangingPunct="1">
          <a:lnSpc>
            <a:spcPct val="100000"/>
          </a:lnSpc>
          <a:spcBef>
            <a:spcPct val="0"/>
          </a:spcBef>
          <a:spcAft>
            <a:spcPct val="0"/>
          </a:spcAft>
          <a:buClrTx/>
          <a:buSzTx/>
          <a:buFontTx/>
          <a:buNone/>
          <a:tabLst/>
          <a:defRPr kumimoji="0" lang="en-GB" sz="2800" b="0" i="1" u="none" strike="noStrike" cap="none" normalizeH="0" baseline="0" smtClean="0">
            <a:ln>
              <a:noFill/>
            </a:ln>
            <a:solidFill>
              <a:schemeClr val="tx1"/>
            </a:solidFill>
            <a:effectLst/>
            <a:latin typeface="Times New Roman" pitchFamily="96" charset="0"/>
          </a:defRPr>
        </a:defPPr>
      </a:lstStyle>
    </a:spDef>
    <a:lnDef>
      <a:spPr bwMode="auto">
        <a:xfrm>
          <a:off x="0" y="0"/>
          <a:ext cx="1" cy="1"/>
        </a:xfrm>
        <a:custGeom>
          <a:avLst/>
          <a:gdLst/>
          <a:ahLst/>
          <a:cxnLst/>
          <a:rect l="0" t="0" r="0" b="0"/>
          <a:pathLst/>
        </a:custGeom>
        <a:solidFill>
          <a:srgbClr val="FFFFFF">
            <a:alpha val="50000"/>
          </a:srgbClr>
        </a:solidFill>
        <a:ln w="9525" cap="flat" cmpd="sng" algn="ctr">
          <a:solidFill>
            <a:schemeClr val="hlink"/>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863600" rtl="0" eaLnBrk="1" fontAlgn="base" latinLnBrk="0" hangingPunct="1">
          <a:lnSpc>
            <a:spcPct val="100000"/>
          </a:lnSpc>
          <a:spcBef>
            <a:spcPct val="0"/>
          </a:spcBef>
          <a:spcAft>
            <a:spcPct val="0"/>
          </a:spcAft>
          <a:buClrTx/>
          <a:buSzTx/>
          <a:buFontTx/>
          <a:buNone/>
          <a:tabLst/>
          <a:defRPr kumimoji="0" lang="en-GB" sz="2800" b="0" i="1" u="none" strike="noStrike" cap="none" normalizeH="0" baseline="0" smtClean="0">
            <a:ln>
              <a:noFill/>
            </a:ln>
            <a:solidFill>
              <a:schemeClr val="tx1"/>
            </a:solidFill>
            <a:effectLst/>
            <a:latin typeface="Times New Roman" pitchFamily="96"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4066</TotalTime>
  <Words>1691</Words>
  <Application>Microsoft Macintosh PowerPoint</Application>
  <PresentationFormat>Custom</PresentationFormat>
  <Paragraphs>141</Paragraphs>
  <Slides>1</Slides>
  <Notes>1</Notes>
  <HiddenSlides>0</HiddenSlides>
  <MMClips>0</MMClips>
  <ScaleCrop>false</ScaleCrop>
  <HeadingPairs>
    <vt:vector size="4" baseType="variant">
      <vt:variant>
        <vt:lpstr>Design Template</vt:lpstr>
      </vt:variant>
      <vt:variant>
        <vt:i4>1</vt:i4>
      </vt:variant>
      <vt:variant>
        <vt:lpstr>Slide Titles</vt:lpstr>
      </vt:variant>
      <vt:variant>
        <vt:i4>1</vt:i4>
      </vt:variant>
    </vt:vector>
  </HeadingPairs>
  <TitlesOfParts>
    <vt:vector size="2" baseType="lpstr">
      <vt:lpstr>Default Design</vt:lpstr>
      <vt:lpstr>Slide 1</vt:lpstr>
    </vt:vector>
  </TitlesOfParts>
  <Company>Sandy Martinuk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Sandy Martinuk</dc:creator>
  <cp:lastModifiedBy>Mathew Martinuk</cp:lastModifiedBy>
  <cp:revision>182</cp:revision>
  <cp:lastPrinted>2009-07-22T23:44:39Z</cp:lastPrinted>
  <dcterms:created xsi:type="dcterms:W3CDTF">2009-07-27T15:16:56Z</dcterms:created>
  <dcterms:modified xsi:type="dcterms:W3CDTF">2009-07-28T16:27:22Z</dcterms:modified>
</cp:coreProperties>
</file>